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73" r:id="rId2"/>
    <p:sldId id="280" r:id="rId3"/>
    <p:sldId id="281" r:id="rId4"/>
    <p:sldId id="279" r:id="rId5"/>
    <p:sldId id="282" r:id="rId6"/>
    <p:sldId id="286" r:id="rId7"/>
    <p:sldId id="271" r:id="rId8"/>
    <p:sldId id="277" r:id="rId9"/>
    <p:sldId id="278" r:id="rId10"/>
    <p:sldId id="283" r:id="rId11"/>
    <p:sldId id="284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9" r:id="rId23"/>
    <p:sldId id="296" r:id="rId24"/>
    <p:sldId id="297" r:id="rId25"/>
    <p:sldId id="298" r:id="rId26"/>
    <p:sldId id="300" r:id="rId27"/>
    <p:sldId id="301" r:id="rId28"/>
    <p:sldId id="302" r:id="rId29"/>
    <p:sldId id="303" r:id="rId30"/>
    <p:sldId id="305" r:id="rId31"/>
    <p:sldId id="307" r:id="rId32"/>
    <p:sldId id="309" r:id="rId33"/>
    <p:sldId id="308" r:id="rId34"/>
    <p:sldId id="311" r:id="rId35"/>
    <p:sldId id="312" r:id="rId36"/>
    <p:sldId id="314" r:id="rId37"/>
    <p:sldId id="313" r:id="rId38"/>
    <p:sldId id="315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31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2" r:id="rId56"/>
    <p:sldId id="347" r:id="rId57"/>
    <p:sldId id="333" r:id="rId58"/>
    <p:sldId id="334" r:id="rId59"/>
    <p:sldId id="335" r:id="rId60"/>
    <p:sldId id="337" r:id="rId61"/>
    <p:sldId id="336" r:id="rId62"/>
    <p:sldId id="341" r:id="rId63"/>
    <p:sldId id="342" r:id="rId64"/>
    <p:sldId id="343" r:id="rId65"/>
    <p:sldId id="340" r:id="rId66"/>
    <p:sldId id="344" r:id="rId67"/>
    <p:sldId id="338" r:id="rId68"/>
    <p:sldId id="345" r:id="rId69"/>
    <p:sldId id="346" r:id="rId70"/>
  </p:sldIdLst>
  <p:sldSz cx="9144000" cy="5715000" type="screen16x1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FFF"/>
    <a:srgbClr val="40CBC1"/>
    <a:srgbClr val="FF0066"/>
    <a:srgbClr val="D1F3F1"/>
    <a:srgbClr val="FF5353"/>
    <a:srgbClr val="AA71D5"/>
    <a:srgbClr val="00B050"/>
    <a:srgbClr val="FFFFFF"/>
    <a:srgbClr val="FFA0FF"/>
    <a:srgbClr val="F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38" autoAdjust="0"/>
  </p:normalViewPr>
  <p:slideViewPr>
    <p:cSldViewPr snapToGrid="0">
      <p:cViewPr varScale="1">
        <p:scale>
          <a:sx n="104" d="100"/>
          <a:sy n="104" d="100"/>
        </p:scale>
        <p:origin x="15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Parker" userId="37dfcf40-44a0-4718-8594-342d7c7fc2d1" providerId="ADAL" clId="{89E069AB-EAE0-4933-B2F8-2D50CA3D10E9}"/>
    <pc:docChg chg="modSld">
      <pc:chgData name="Andy Parker" userId="37dfcf40-44a0-4718-8594-342d7c7fc2d1" providerId="ADAL" clId="{89E069AB-EAE0-4933-B2F8-2D50CA3D10E9}" dt="2020-05-11T17:26:54.832" v="0" actId="208"/>
      <pc:docMkLst>
        <pc:docMk/>
      </pc:docMkLst>
      <pc:sldChg chg="modSp">
        <pc:chgData name="Andy Parker" userId="37dfcf40-44a0-4718-8594-342d7c7fc2d1" providerId="ADAL" clId="{89E069AB-EAE0-4933-B2F8-2D50CA3D10E9}" dt="2020-05-11T17:26:54.832" v="0" actId="208"/>
        <pc:sldMkLst>
          <pc:docMk/>
          <pc:sldMk cId="2068780317" sldId="319"/>
        </pc:sldMkLst>
        <pc:cxnChg chg="mod">
          <ac:chgData name="Andy Parker" userId="37dfcf40-44a0-4718-8594-342d7c7fc2d1" providerId="ADAL" clId="{89E069AB-EAE0-4933-B2F8-2D50CA3D10E9}" dt="2020-05-11T17:26:54.832" v="0" actId="208"/>
          <ac:cxnSpMkLst>
            <pc:docMk/>
            <pc:sldMk cId="2068780317" sldId="319"/>
            <ac:cxnSpMk id="51" creationId="{979F7144-5428-4E88-8432-C3686701CF14}"/>
          </ac:cxnSpMkLst>
        </pc:cxnChg>
        <pc:cxnChg chg="mod">
          <ac:chgData name="Andy Parker" userId="37dfcf40-44a0-4718-8594-342d7c7fc2d1" providerId="ADAL" clId="{89E069AB-EAE0-4933-B2F8-2D50CA3D10E9}" dt="2020-05-11T17:26:54.832" v="0" actId="208"/>
          <ac:cxnSpMkLst>
            <pc:docMk/>
            <pc:sldMk cId="2068780317" sldId="319"/>
            <ac:cxnSpMk id="52" creationId="{4D1F3433-B5C7-4ABD-AA42-D50DC5A10D90}"/>
          </ac:cxnSpMkLst>
        </pc:cxnChg>
        <pc:cxnChg chg="mod">
          <ac:chgData name="Andy Parker" userId="37dfcf40-44a0-4718-8594-342d7c7fc2d1" providerId="ADAL" clId="{89E069AB-EAE0-4933-B2F8-2D50CA3D10E9}" dt="2020-05-11T17:26:54.832" v="0" actId="208"/>
          <ac:cxnSpMkLst>
            <pc:docMk/>
            <pc:sldMk cId="2068780317" sldId="319"/>
            <ac:cxnSpMk id="53" creationId="{D7912C98-4E59-4CBF-B1FF-43C9C983B03A}"/>
          </ac:cxnSpMkLst>
        </pc:cxnChg>
      </pc:sldChg>
    </pc:docChg>
  </pc:docChgLst>
  <pc:docChgLst>
    <pc:chgData name="Andy Parker" userId="37dfcf40-44a0-4718-8594-342d7c7fc2d1" providerId="ADAL" clId="{73DBF92A-AEA3-4DDC-BABC-55944089CE1D}"/>
    <pc:docChg chg="custSel modSld">
      <pc:chgData name="Andy Parker" userId="37dfcf40-44a0-4718-8594-342d7c7fc2d1" providerId="ADAL" clId="{73DBF92A-AEA3-4DDC-BABC-55944089CE1D}" dt="2022-05-08T20:11:57.723" v="1" actId="478"/>
      <pc:docMkLst>
        <pc:docMk/>
      </pc:docMkLst>
      <pc:sldChg chg="modSp mod">
        <pc:chgData name="Andy Parker" userId="37dfcf40-44a0-4718-8594-342d7c7fc2d1" providerId="ADAL" clId="{73DBF92A-AEA3-4DDC-BABC-55944089CE1D}" dt="2022-04-15T19:15:08.772" v="0" actId="1076"/>
        <pc:sldMkLst>
          <pc:docMk/>
          <pc:sldMk cId="2642083829" sldId="300"/>
        </pc:sldMkLst>
        <pc:picChg chg="mod">
          <ac:chgData name="Andy Parker" userId="37dfcf40-44a0-4718-8594-342d7c7fc2d1" providerId="ADAL" clId="{73DBF92A-AEA3-4DDC-BABC-55944089CE1D}" dt="2022-04-15T19:15:08.772" v="0" actId="1076"/>
          <ac:picMkLst>
            <pc:docMk/>
            <pc:sldMk cId="2642083829" sldId="300"/>
            <ac:picMk id="3" creationId="{0C9F0377-1C89-4464-B71E-1F880DA6EF1F}"/>
          </ac:picMkLst>
        </pc:picChg>
      </pc:sldChg>
      <pc:sldChg chg="delSp mod">
        <pc:chgData name="Andy Parker" userId="37dfcf40-44a0-4718-8594-342d7c7fc2d1" providerId="ADAL" clId="{73DBF92A-AEA3-4DDC-BABC-55944089CE1D}" dt="2022-05-08T20:11:57.723" v="1" actId="478"/>
        <pc:sldMkLst>
          <pc:docMk/>
          <pc:sldMk cId="3514195940" sldId="345"/>
        </pc:sldMkLst>
        <pc:grpChg chg="del">
          <ac:chgData name="Andy Parker" userId="37dfcf40-44a0-4718-8594-342d7c7fc2d1" providerId="ADAL" clId="{73DBF92A-AEA3-4DDC-BABC-55944089CE1D}" dt="2022-05-08T20:11:57.723" v="1" actId="478"/>
          <ac:grpSpMkLst>
            <pc:docMk/>
            <pc:sldMk cId="3514195940" sldId="345"/>
            <ac:grpSpMk id="6" creationId="{80C2621C-3079-48F2-8A75-545C88265956}"/>
          </ac:grpSpMkLst>
        </pc:grpChg>
      </pc:sldChg>
    </pc:docChg>
  </pc:docChgLst>
  <pc:docChgLst>
    <pc:chgData name="Andy Parker" userId="37dfcf40-44a0-4718-8594-342d7c7fc2d1" providerId="ADAL" clId="{C251F20C-374C-4671-842F-2E44009BC339}"/>
    <pc:docChg chg="delSld">
      <pc:chgData name="Andy Parker" userId="37dfcf40-44a0-4718-8594-342d7c7fc2d1" providerId="ADAL" clId="{C251F20C-374C-4671-842F-2E44009BC339}" dt="2020-04-08T18:06:08.643" v="0" actId="2696"/>
      <pc:docMkLst>
        <pc:docMk/>
      </pc:docMkLst>
      <pc:sldChg chg="del">
        <pc:chgData name="Andy Parker" userId="37dfcf40-44a0-4718-8594-342d7c7fc2d1" providerId="ADAL" clId="{C251F20C-374C-4671-842F-2E44009BC339}" dt="2020-04-08T18:06:08.643" v="0" actId="2696"/>
        <pc:sldMkLst>
          <pc:docMk/>
          <pc:sldMk cId="2663291460" sldId="349"/>
        </pc:sldMkLst>
      </pc:sldChg>
    </pc:docChg>
  </pc:docChgLst>
  <pc:docChgLst>
    <pc:chgData name="Andy Parker" userId="37dfcf40-44a0-4718-8594-342d7c7fc2d1" providerId="ADAL" clId="{6C12DB02-AF20-4B14-ABF1-B5765919E5D5}"/>
    <pc:docChg chg="modSld sldOrd">
      <pc:chgData name="Andy Parker" userId="37dfcf40-44a0-4718-8594-342d7c7fc2d1" providerId="ADAL" clId="{6C12DB02-AF20-4B14-ABF1-B5765919E5D5}" dt="2023-03-23T20:17:31.190" v="1"/>
      <pc:docMkLst>
        <pc:docMk/>
      </pc:docMkLst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691396847" sldId="312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1427815308" sldId="313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1155134903" sldId="314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2011554339" sldId="315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1528394904" sldId="316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1025592949" sldId="317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2882624350" sldId="318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2068780317" sldId="319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4275650766" sldId="320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4029670157" sldId="321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1863797295" sldId="322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3318927254" sldId="323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1667896172" sldId="324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4213690911" sldId="325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1603588252" sldId="326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635577359" sldId="327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1854041580" sldId="328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2618462262" sldId="329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3776401993" sldId="330"/>
        </pc:sldMkLst>
      </pc:sldChg>
      <pc:sldChg chg="ord">
        <pc:chgData name="Andy Parker" userId="37dfcf40-44a0-4718-8594-342d7c7fc2d1" providerId="ADAL" clId="{6C12DB02-AF20-4B14-ABF1-B5765919E5D5}" dt="2023-03-23T20:17:31.190" v="1"/>
        <pc:sldMkLst>
          <pc:docMk/>
          <pc:sldMk cId="4282981325" sldId="331"/>
        </pc:sldMkLst>
      </pc:sldChg>
    </pc:docChg>
  </pc:docChgLst>
  <pc:docChgLst>
    <pc:chgData name="Andy Parker" userId="37dfcf40-44a0-4718-8594-342d7c7fc2d1" providerId="ADAL" clId="{AB8D627A-F749-4E1E-B76F-3BC1BE6CAFDA}"/>
    <pc:docChg chg="modShowInfo">
      <pc:chgData name="Andy Parker" userId="37dfcf40-44a0-4718-8594-342d7c7fc2d1" providerId="ADAL" clId="{AB8D627A-F749-4E1E-B76F-3BC1BE6CAFDA}" dt="2021-03-04T21:50:40.066" v="0" actId="2744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748D52-7D0B-47D9-AC46-356D4891A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E01CB-858B-4BC5-8E62-1D78B56274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1816-F334-421E-89ED-2B2BFEB9EC69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4825D-ACC6-43E8-B66D-93D463887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3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AA6AFC-FD81-4A66-B5F4-CE980349CA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6492-5830-4A6A-B441-21007AF5D5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20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461.50705" units="1/cm"/>
          <inkml:channelProperty channel="Y" name="resolution" value="2184.46655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3-25T13:20:47.80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105 303 187 0,'0'-1'62'0,"0"1"-38"16,0-1 9-16,0 1 0 16,0-3-3-16,0 3-5 15,0 0 3-15,0 0 3 0,0 0-2 16,0 0-5-1,0 0-7-15,0 0-3 0,0 0-4 16,0 0-2-16,0-3-2 16,0 1 1-16,14-2-2 15,-1-1-1-15,6 0 3 16,1-1 7-16,1 1-1 16,1 2-2-16,3 0-4 15,-3-3-4-15,8 2 0 16,0-3 2-16,5 1 5 15,4-1-4-15,-1 0 8 16,7 0-6-16,-2-1-5 16,4 1 1-16,-1 0-1 15,3 1 2-15,0-2 1 16,-1 3 0-16,0-3-4 0,0 2 1 16,1 1 0-16,-3-3 0 15,3 0-1-15,-2 2 1 16,5-3 0-16,0-1-1 15,-1 4-1-15,-1-4 3 16,1 2-4-16,-1 1 1 16,0 1 1-16,0 0 2 15,-6 4-2-15,0-1 1 16,-1 0-2-16,-6 3 1 16,0 0-2-16,-1 0 1 15,-4 0 0-15,3 0 1 16,-3 0-2-16,2 0 1 15,-3 0 0-15,2 0 1 0,-2 0 0 16,1 0-2 0,2-4 3-16,-2-2-3 0,2 1 1 15,5-1 1-15,-2 1 1 16,4 0 0-16,2 1-1 16,-6 0-1-16,7 0 1 15,-1-1-1-15,-1-1 0 16,1 1-1-16,1 3 0 15,-1 0 0-15,-1 0 1 16,-1 2-1-16,-3 0 0 16,-1 0 0-16,-2 0 1 15,3 0-1-15,-5 0 1 16,0 0-1-16,-2 3 1 16,1-2-1-16,-5 1 1 15,3-2-1-15,-3 2 1 0,-2 1-1 16,-3-3 0-16,3 3 1 15,0 2 0-15,-1-2-1 16,1 5 0-16,1-3 0 16,0-1 0-16,3 4 1 15,0-2-1-15,-5-2-1 16,3 2 1-16,-1-1-1 16,-1 0 1-16,0 1 0 15,-2 0-1-15,-1 1 1 16,3 0 0-16,-4-3 0 15,4 0 0-15,-4 0 0 0,0-1 0 16,-2-2 0-16,3 0 0 16,-6 1 1-1,0 1-1-15,-2 0 0 0,-3-3 0 16,1 4 0-16,-2-2 0 16,1 3 0-16,0-4 0 15,-2-1 1-15,1 2-1 16,-1 0 0-16,-1-1 0 15,0-1 0-15,0 0 0 16,-3 0 0-16,4 0 1 16,-4 0-1-16,-3 0 0 15,3 0 0-15,-1 0 0 16,-1 0 0-16,-3 0 1 0,0 0-1 16,0 0 0-1,0 0 0-15,0 0 0 0,0 0 0 16,0 0 0-16,0 0 1 15,0 0-1-15,0 0 0 16,0 0 0-16,0 0 0 16,0 0 0-16,0 0 0 15,0 0 0-15,0 0 1 16,0 0 1-16,0 0-1 16,0 0 1-16,0 2-2 15,0-2 0-15,0 1 0 16,0-1 0-16,0 1 0 15,0 3-2-15,0 4 1 0,0 0 0 16,0 5-1-16,0 3 2 16,0 1 0-16,0 3 0 15,0 0 0-15,0 1 0 16,2 1 0-16,2 0 0 16,-3-1 0-16,3 0 1 15,-2-3-1-15,2 0 0 16,-3-5 0-16,-1 2 0 15,0-3 0-15,4-1 0 16,-4-1 0-16,1-1 0 16,-1 1 0-16,4-5 0 15,-4 4 0-15,0-3 0 16,2 5 0-16,-2 0 0 16,0-2 0-16,0 3 0 0,0 0 0 15,0-2 1-15,0-4-1 16,0 2 0-16,0-4 0 15,3 0 0-15,-3 0 0 16,0 0 0-16,0-1 0 16,0-1 0-16,0 2 0 15,0-1 0-15,0-2 0 16,0-1 0-16,0 0 0 16,0 1 0-16,0-1 1 15,0 0-1-15,0 0 0 16,0 0 0-16,0 0 0 15,0 0 0-15,0 3 0 16,0-3 0-16,0 0 0 0,0 0 0 16,0 0 0-16,0 0 0 15,0 2 0-15,0 1 0 16,0-2 0-16,0 1 0 16,0-2 0-16,0 2 0 15,0-1 0-15,0 4 0 16,0-5 0-16,0 5 0 15,0 0 0-15,0-1 0 16,0 3 0-16,0 0 0 16,0-2 0-16,0 1 0 15,-3-2 0-15,3-1 0 16,-2-1 0-16,2 1 0 16,0-1 0-16,0-2 0 15,0 0 0-15,-4 1 0 0,4-1 0 16,0 0 1-16,0 0-1 15,0 0 0-15,0 3 0 16,0-3 0-16,0 0 0 16,0 0 0-16,0 0 0 15,0 0 0-15,0 0 0 16,0 0 0-16,0 0-1 16,0 1 2-16,0-1-1 15,0 1 0-15,0 1 0 16,0-1 0-16,0-1 0 15,-1 2-1-15,1-2 1 16,0 1 1-16,0 0-1 16,0-1 0-16,0 1 0 0,0 2 0 15,0-1 0-15,-4-1 0 16,4 1 0-16,0-2 0 16,0 2 0-16,0-2 0 15,0 1 0-15,0-1 0 16,0 0 2-16,-1 0-2 15,1 0 0-15,0 0 1 16,0 0 0-16,0 0-1 16,0 2 1-16,-4-2 0 15,4 1-1-15,-2-1 0 16,-2 0 1-16,3 2-1 16,-3-2 0-16,2 0 0 0,-1 0 0 15,-2 2 0-15,-1-2 1 16,1 1-1-1,-4 1 0-15,-1 1 0 0,-1 0 1 16,0 2-1-16,-5-1-1 16,0 0 1-16,1 2 1 15,-2-1-1-15,1 1-1 16,-3-2 1-16,-1 3 0 16,2 0 0-16,-3-3 0 15,1 1 0-15,-1 0 1 16,0 0-1-16,1-1 0 15,2 0 1-15,-4 0-1 16,3 0 0-16,0 2 0 0,2-2 0 16,-7-1 0-16,7 2 1 15,-5-3-1-15,3 0 0 16,-3 0 2-16,1-2-2 16,1 4 1-16,1-2 0 15,-2-2-1-15,3 2 0 16,-1-2 0-16,-2 3 1 15,1-2 1-15,2-1-2 16,-2 1 0-16,-1 0 0 16,2-1 0-16,1 0 0 15,-3 5 1-15,-2-5-1 16,-1 2 0-16,3-1 0 0,-4 2 0 16,4-1 0-16,0-1 0 15,-1 0 1-15,3 2-1 16,-3-3 0-16,3 0 0 15,1 0 0-15,-1 0 1 16,-1 0 1-16,3 0-1 16,1 0 0-16,-4 0-1 15,1 0 1-15,-3 0-1 16,5-4 1-16,-5 1-1 16,-1 2 0-16,2-2 0 15,0 1 0-15,-4 2 0 16,4 0 1-16,-1 0-1 15,-1 0 0-15,4 0 0 0,-2 0 0 16,1 0 0 0,-2 0 1-16,3 0-1 0,-3 0 0 15,1 0 0-15,0 0 0 16,0 0 0-16,-1 0 0 16,1 0 0-16,1 0 0 15,-1-2 0-15,1-1-1 16,-1 2 1-16,6 1-1 15,-6-2 1-15,1-1 0 16,2 1 0-16,-2 0 0 16,1 2 0-16,1-4 0 15,-2 2-1-15,-1 0 2 16,2 0-1-16,-2 2 0 16,2-2 0-16,-2-1 0 0,-2 3 0 15,6 0 0-15,-4-2 0 16,-3 1 0-16,3-1 1 15,0 2-1-15,-1 0 0 16,1-1 0-16,1 1 0 16,-1 0 0-16,4 0 0 15,-3 0 0-15,-1 0 0 16,-1 0 0-16,1 0 0 16,1 0 0-16,-1 0 0 15,2 0 0-15,3 0 0 16,-4 1 0-16,4 1 0 15,1-1 1-15,-2-1-1 0,1 2 0 16,0 1 0-16,0-1 0 16,-3 0 0-16,3 0 0 15,0 0 0-15,-3 2 0 16,3-4 0-16,-2 2 0 16,2 0 1-16,-4-2-1 15,0 3-1-15,3-1 1 16,-2 2 0-16,-1-2 0 15,2-2-1-15,-1 2 1 16,1 1 0-16,-2-2 0 16,1 1-1-16,1 0 1 15,-1 2 0-15,3 0 0 16,-4 0 0-16,2 0 0 0,2 2 0 16,-3-3 0-1,-1 0 0-15,4 2 0 0,-1-2 0 16,1-1 0-16,-1 0 0 15,0 0 0-15,1 1 0 16,0 0 0-16,3-2 0 16,-2 0 0-16,0 2 0 15,1 0 0-15,3 1 1 16,-1-1-1-16,-2-1 0 16,6 2 0-16,-5-2 0 15,2 0 0-15,0 0 0 16,0 0 0-16,1-2 0 0,-5 2 0 15,5-1 0 1,-1 0 1-16,-3 3-1 0,2-3 0 16,2 0 0-16,-5 0 0 15,2 2 0-15,-1-1 0 16,0-1 0-16,1-1 0 16,-1 1 0-16,2 1 0 15,-2-2 0-15,2 2 0 16,-3-2 0-16,1 0 0 15,2 2 0-15,-2-2 0 16,3 1 0-16,-2-1 0 16,-1 3 0-16,3-3 0 15,-3 1 0-15,7 1 0 0,-3-2 0 16,-1 0 0 0,1 1 0-16,1-1 0 0,-2 2 0 15,6-2 0-15,-4 2 0 16,2-1 0-16,1-1 0 15,1 2 0-15,-1-1-1 16,3 0 1-16,-2 0 0 16,0 2 0-16,2 1 0 15,-2-2 0-15,2 0-1 16,-3 0 1-16,1-1 0 16,2-1 0-16,0 1 0 15,3-1 0-15,-3 4 0 16,1-4 0-16,-3 0 0 15,1 0 1-15,-1 0-1 0,-1 0 0 16,1 0-1-16,4 0 2 16,-4 0-2-16,1 0 1 15,2 0 0-15,-2 0 0 16,-1 0 1-16,4 0-2 16,-3 0 2-16,4 0-1 15,-2 0 0-15,-1-5 0 16,1 2 0-16,-2 1 0 15,0-2 0-15,3 2 0 16,-3-2 0-16,3-1 0 16,-4-2 0-16,-1-4 0 15,1 2-1-15,1-4 1 16,-1-2 0-16,0-1 0 0,3 0 0 16,-2-1 0-1,2-2 0-15,-1 0 0 0,1-1 0 16,-1-1 0-16,0 1 0 15,3-1-1-15,-3 1 1 16,1-2 0-16,2-1 0 16,0 0 0-16,0-2 0 15,0 0 0-15,-3 1 0 16,3 0 0-16,-2 2 1 16,2 2-1-16,-4 3 0 15,3 0 0-15,1 5-1 16,0 3 1-16,0 3 0 0,0 1 0 15,0 3 0 1,0-4 0-16,0 4 0 0,0-1-1 16,0 0 1-16,0 1 0 15,0-1 0-15,0 3-1 16,0-1 1-16,0-1 0 16,0 1-14-16,0-3-31 15,0 1-86-15,0-2-361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461.50705" units="1/cm"/>
          <inkml:channelProperty channel="Y" name="resolution" value="2184.46655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3-25T13:20:47.81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1707 1758 286 0,'0'26'28'15,"-6"5"-7"-15,-4 8 12 16,-3 2-9-16,1 2 6 0,4-2-6 16,3-4-20-16,0-4-4 15,-1-20-25 1,6-2-40-16,-3-7-112 0</inkml:trace>
  <inkml:trace contextRef="#ctx0" brushRef="#br0" timeOffset="1">1627 1692 145 0,'0'22'159'16,"-4"8"-135"-16,-17 9 19 15,1-4-11-15,3 3-1 0,1-5 13 16,5-1-27 0,5-5-15-16,6-5-2 15,0-5-6-15,0-9-27 0,3-5-11 16,7-3 5-16,6-6 18 15,-7-8 9-15,-2-5-17 16,3-4-89-16</inkml:trace>
  <inkml:trace contextRef="#ctx0" brushRef="#br0" timeOffset="2">-38 1719 231 0,'5'-4'69'16,"-5"4"-20"-16,-2 12 24 15,-19 18-31-15,-2 6-38 16,0 5 12-16,-3 3 5 15,2-2 2-15,9-1-16 16,2-2-4-16,4-5-3 16,7-3-1-16,2-3-2 15,0-7-38-15,0-6-14 16,5-9-6-16,3-6-24 16,0 0-58-16</inkml:trace>
  <inkml:trace contextRef="#ctx0" brushRef="#br0" timeOffset="3">-189 1731 300 0,'0'0'76'15,"0"18"-58"-15,-18 17 20 16,-5 1-4-16,5-1-4 16,3-4-10-16,0 0-7 15,10-4-11-15,3-8-2 16,2-3-1-16,0-4-24 16,0-9-33-16,11-3-17 15,-4 0-4-15,2-2-21 16,1-13-74-16</inkml:trace>
  <inkml:trace contextRef="#ctx0" brushRef="#br0" timeOffset="4">-342 1692 175 0,'13'-13'71'16,"-10"13"-30"-16,-6 7 71 0,-18 26-60 16,-2 7-44-16,-6 5 12 15,1 7-3-15,3 1-3 16,-2 0-10-16,6 1-2 16,6-6-2-16,5-5-4 15,8-13-44-15,2-11-6 16,0-11-21-16,2-8-26 15,8 0 21-15</inkml:trace>
  <inkml:trace contextRef="#ctx0" brushRef="#br0" timeOffset="5">-564 1769 251 0,'4'0'56'15,"-4"2"-17"-15,-5 26-1 16,-11-2-13-16,2 3 10 16,-2 0-9-16,5 3-13 15,-3-2-10-15,6-3-3 0,0 1 0 16,3-5 0-16,5-4-28 15,0-6-14-15,0-8-8 16,8-5-12-16,0 0-11 16,0-4-16-16,3-12-24 15</inkml:trace>
  <inkml:trace contextRef="#ctx0" brushRef="#br0" timeOffset="6">-856 1788 166 0,'31'-33'53'16,"0"8"-18"-16,-31 25 10 15,0 0-26-15,-6 24 42 16,-15 6 4-16,-5 11-53 16,-4 5-10-16,-3 8 0 15,0 4 7-15,1 3 4 16,5-4-11-16,2 1-2 15,9-6 0-15,6-8-1 16,8-11-6-16,2-17-25 16,0-13-20-16,12-3-20 0,3-6-50 15,4-18-69-15</inkml:trace>
  <inkml:trace contextRef="#ctx0" brushRef="#br0" timeOffset="7">-1055 1799 33 0,'7'-3'216'16,"-7"3"-126"-16,-1 13-72 16,-19 12-9-16,2 4 12 15,-2 1 5-15,4 2-1 16,2-3-12-16,2 0 3 15,1 4-10-15,2-5-2 16,4 0-3-16,1-4-2 16,4-4 1-16,0-6-15 15,0-7-34-15,8-7-18 16,-3 0-23-16,6 0-4 16,-5-20-33-16</inkml:trace>
  <inkml:trace contextRef="#ctx0" brushRef="#br0" timeOffset="8">-1215 1719 140 0,'0'0'116'0,"0"35"-49"16,-28 22-47-1,-8 7-7-15,1 6-8 0,4 1-2 16,5-9 5-16,8-8-4 16,4-8-4-16,9-11-1 15,5-12-9-15,0-17-32 16,0-6-40-16,8 0-8 16,3-8-26-16</inkml:trace>
  <inkml:trace contextRef="#ctx0" brushRef="#br0" timeOffset="9">-1381 1666 167 0,'-3'23'95'15,"-7"5"-62"-15,-1 2 4 16,-1 3-14-16,1 2-9 16,1 5-5-16,-3 0 1 0,-1 3-10 15,2 2 1-15,-3-5 0 16,5-1-1-16,1-8-33 16,7-16-45-16,2-9-5 15,0-6-45-15</inkml:trace>
  <inkml:trace contextRef="#ctx0" brushRef="#br0" timeOffset="10">-1465 1698 275 0,'-17'44'48'0,"-7"7"-32"15,1-2 8-15,-2 2-1 16,-2 0-13-16,6-2-8 15,-4-2-2-15,8-4 0 16,-3 1 3-16,6-3-3 16,1-4-3-16,5-8-17 15,6-17-11-15,2-3-24 16,0-6-34-16</inkml:trace>
  <inkml:trace contextRef="#ctx0" brushRef="#br0" timeOffset="11">-1751 1904 109 0,'-16'57'61'0,"0"4"-51"16,0-18-5-16,6 0-1 16,-5-10-4-16,10-15-5 15,5-9-13-15,0-7-58 0</inkml:trace>
  <inkml:trace contextRef="#ctx0" brushRef="#br0" timeOffset="12">1455 1623 246 0,'17'-1'43'15,"-8"1"-21"-15,-9 29 49 16,-20 12-10-16,-1 5-20 16,0 3-25-16,1-2-7 15,5-8 1-15,4-4-9 16,3-7-1-16,5-10 0 15,3-3-1-15,0-9-22 0,0-6-20 16,11 0-24-16,-2-8-6 16,-2-5 8-16,2-3-149 15</inkml:trace>
  <inkml:trace contextRef="#ctx0" brushRef="#br0" timeOffset="13">1187 1640 267 0,'5'-4'126'16,"-5"4"-73"-16,-2 9 9 16,-17 22-47-16,-3 4-5 15,1 8 15-15,-4-1-9 16,4 0-11-16,5-1-5 15,3-5 0-15,5-2-6 16,4-5-19-16,4-6-15 16,0-13-35-16,0-6-25 15,7-1-44-15</inkml:trace>
  <inkml:trace contextRef="#ctx0" brushRef="#br0" timeOffset="14">1069 1690 156 0,'29'-36'86'0,"-4"10"-43"16,-22 23 31-16,-3 3-22 15,0 0 14-15,-14 18 15 0,-6 7-27 16,-3 10-36-16,-1 5-16 15,-3 5 4-15,0 3-3 16,2-2-3-16,6 2 0 16,3-6-2-16,3-6-15 15,8-8-19-15,5-18-35 16,0-7-52-16,0-3-49 16</inkml:trace>
  <inkml:trace contextRef="#ctx0" brushRef="#br0" timeOffset="15">920 1666 318 0,'15'-15'59'0,"-8"8"-42"16,-7 7 61-16,-13 26-4 15,-6 7-41-15,-3 8-30 0,-2 5 2 16,0 4-2 0,3 3-3-16,-2-1 0 0,2-1 0 15,8-2-1-15,2-8-5 16,6-9-8-16,5-9-8 16,0-17-22-16,13-6-39 15,8-17 26-15,-7-4 26 16,2-9-19-16,0-3-50 15</inkml:trace>
  <inkml:trace contextRef="#ctx0" brushRef="#br0" timeOffset="16">773 1719 325 0,'0'0'89'0,"0"0"-55"15,-14 29 1-15,-9 4-34 16,-2 7 2-16,0-2 15 16,2 3-2-16,4-2-2 15,3-2-8-15,5-5-5 16,2-2-1-16,7-2-6 16,2-6-15-16,0-8-44 0,0-8-30 15,5-6-29 1,1 0-107-16</inkml:trace>
  <inkml:trace contextRef="#ctx0" brushRef="#br0" timeOffset="17">633 1740 319 0,'0'0'54'0,"0"0"6"16,-16 17-34-16,-6 14-23 16,3 4-1-16,3 0 5 15,2 0 3-15,1-1-9 16,4 2-2-16,3-3 0 16,0 0-17-16,2-5-15 15,4-14-18-15,0-7-26 16,0-6-29-16</inkml:trace>
  <inkml:trace contextRef="#ctx0" brushRef="#br0" timeOffset="18">519 1692 271 0,'4'0'98'0,"-4"3"-60"15,-11 30-24-15,-14 8-14 16,0 5 21-16,-1 5-4 16,4 0-10-16,1 1 1 15,5 0-8-15,7-7-4 16,4-6-22-16,5-21-29 15,0-11-36-15,0-7-67 16</inkml:trace>
  <inkml:trace contextRef="#ctx0" brushRef="#br0" timeOffset="19">346 1740 250 0,'12'-15'86'16,"-7"12"-18"-16,-5 3 19 0,-12 25-31 16,-12 5-42-16,2 8-13 15,-3 3 4-15,1 1-5 16,5 1 0-16,-1-4-8 15,10-5-26-15,3-7-23 16,7-17-13-16,0-3-31 16,0-7-94-16</inkml:trace>
  <inkml:trace contextRef="#ctx0" brushRef="#br0" timeOffset="20">129 1723 235 0,'19'-22'55'16,"-8"9"-24"-16,-11 13 28 16,-4 5 5-16,-8 19 10 15,-7 3-47-15,1 8-27 16,-5 3 2-16,1 3-2 15,5-1 0-15,1 3 0 16,-2 4-2-16,6-2 0 0,1-2-9 16,5-5-15-16,6-8-29 15,0-17-7-15,0-10-23 16,0-3-25-16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461.50705" units="1/cm"/>
          <inkml:channelProperty channel="Y" name="resolution" value="2184.46655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3-25T13:20:47.8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173 3671 226 0,'0'0'149'0,"0"0"-101"16,0 0 0-16,0 0 6 15,0 0-6-15,0 0-11 16,0-1 2-16,0-3-8 16,0 1 0-16,0-7-4 15,0-1-6-15,0-4-6 16,-2-3-9-16,-3-2-3 15,-1-2 6-15,1-3-1 16,0-1-3-16,-1-1-2 16,1-2 2-16,0 2-1 0,0-4 0 15,1 2 0-15,2 0-2 16,-3-1 2-16,5 1-2 16,-4-1 2-16,1-1-1 15,3 3 2-15,-2-2-2 16,2 0 0-16,-3-1-1 15,3-2 1-15,0 2 1 16,-2-2-1-16,2 2 0 16,-4 2-2-16,4 1 4 15,-2-2-3-15,2 3-1 16,-3 2 3-16,1-3-1 16,-2 1 2-16,4 2-1 15,-1-2-2-15,1-2 0 16,-4-2-2-16,4 2 1 0,0-3 0 15,0-2-1-15,-1 3 1 16,1-1-1-16,0-2 1 16,0 4 0-16,0-3-1 15,0-1 2-15,-4 1-2 16,4-2 1-16,-2 3 0 16,-2-5 0-16,3 2 1 15,1-3-2-15,-4 3 0 16,4 1 0-16,-1 2 0 15,1 1 1-15,-4 0 1 16,3-3-2-16,1 3 0 16,-4-2 3-16,-2-1-2 15,5 3-1-15,-3 1 0 0,2-1 1 16,-1 4 1-16,3 0-2 16,0 0 1-16,0 2-1 15,-2 2 0-15,2-1 0 16,0-1 0-16,0 2 0 15,0 0 0-15,0 0 0 16,-3-2 0-16,3 1 0 16,-3 0 1-16,0-3-1 15,-1 2 0-15,3-3 0 16,-3 0 0-16,3-1 0 16,1 3 0-16,-4-2-1 15,2 1 1-15,-1 1 0 16,1 1 0-16,-2-1 1 0,2 0-1 15,2 1 0 1,0-3-1-16,0 1 1 0,0 0 0 16,0 1 0-16,0 0 0 15,0-1 0-15,0 3 0 16,0-3 0-16,0 4 0 16,0-2 0-16,0 1 0 15,0-1 0-15,0 1 0 16,0-3 0-16,0-2 0 15,0 4 0-15,0-2 0 16,0 5 0-16,2-2 0 16,2 5 1-16,-4 1-1 15,2-3 0-15,-2 3 0 16,0 1 0-16,0 1 0 0,3-2 0 16,-3 2-1-16,2 2 1 15,-2 2 0-15,0-1 0 16,0 1 0-16,4 3 0 15,-4 3 0-15,1-2 0 16,-1 3-1-16,0 1 1 16,0 2 0-16,4-1 0 15,-4 3-1-15,0 0 1 16,0-2 0-16,0 2-1 16,0 0 0-16,0 0 0 0,1-1-1 15,3-1 0-15,5-1 0 16,2 1-1-1,1-4 1-15,8 1 1 0,3-3-1 16,5 3 1-16,-2-2 0 16,7 2-1-16,-2-3 2 15,5 3-1-15,1 1 0 16,-1-3 1-16,0 3-1 16,-3 0 0-16,1-1 1 15,-6 2 0-15,-1 0 0 16,-2 1 0-16,0-2 0 15,-4 1 0-15,-3 2 0 16,1-1 0-16,0-2 0 16,-3 4 0-16,1-4 0 15,-1 4 0-15,3-3 0 0,-3 2 1 16,1-1-1-16,0 0 0 16,0-1 0-16,-1-3 0 15,-3 4 1-15,1 1-1 16,-2-4 0-16,-1 4 0 15,2 0 0-15,-6 0-1 16,2 1 0-16,-4-2 2 16,0 2-2-16,2 0 1 15,-2-1 0-15,6 1 0 16,-2 0 0-16,1-2 0 16,1 2 0-16,0 0 0 15,0-1 0-15,3 1 0 16,-2 0 0-16,4-1 0 0,-2-2 0 15,2 3 0-15,4-1 1 16,-4-1-1-16,2 2 0 16,1-1 0-16,1 0 0 15,1-1-1-15,4 0 1 16,-2-6 0-16,4 5 0 16,3-6 0-16,0 2-2 15,2-1 2-15,5 2 0 16,-2-2 0-16,3 0 0 15,-1 0 0-15,2 0 0 16,-5 3 0-16,-2 0 0 16,3 1 0-16,-3 0 0 0,-2 2 0 15,0 1 0 1,3-2 0-16,-3-1 2 0,-2 1-2 16,6 1 0-16,-6-2 0 15,4-2 0-15,-2 4 0 16,1-3 0-16,0 2 0 15,-1-2 1-15,3 2 0 16,2 1-1-16,-3-2 0 16,0-1 0-16,0 4 0 15,0-1 0-15,-2 0-1 16,0-2 0-16,2 3 1 16,-2 0 0-16,3-2 0 15,-2 1-2-15,-1 0 2 16,2-2 2-16,-2 1-2 0,-1 1 0 15,0-1 0-15,-3 1 0 16,0 0-2-16,-1-2 2 16,-1 2 0-16,1 0 0 15,-1-2 0-15,-1 3 2 16,-2 0-2-16,4-2 0 16,-3 2 0-16,-1 1 0 15,-1-2 0-15,1 2 0 16,-1-1 0-16,-5 1 0 15,1-1 1-15,0 1-1 16,0-2 0-16,0 1 0 16,0-2 0-16,4 2 0 0,-4-2 0 15,4 1 0-15,-3-1 0 16,2 1 0-16,2-2 0 16,1 4 1-16,0-4-1 15,3 3 0-15,-8-2 0 16,2 0 0-16,-3 1 0 15,-1 1-1-15,-5 1 1 16,-2 0-1-16,0 0 1 16,-3 0 0-16,1 0 0 15,-6 0 0-15,3 0-2 16,-3 0 2-16,0 0-2 16,0 0 1-16,0 0 0 15,0 0-1-15,0 0 1 0,0 0-1 16,0 0 0-16,2 3 0 15,2 3 0-15,-2 2 2 16,3 3 0-16,-2-2 0 16,5 4 0-16,-3 1 0 15,0 0 0-15,1 4 1 16,3-1-1-16,-4 1 0 16,0 4 0-16,0 2-1 15,1-1 1-15,-2 3 0 16,-3 3 1-16,3-1 0 15,-3 3-1-15,-1 1 1 16,4 0 0-16,-4 4 0 16,0 1-1-16,2 0 0 0,-2 2 0 15,0 1 2 1,0 1-2-16,0-2 0 0,0 0 2 16,3 1-2-16,-3-1 2 15,0 0 0-15,0-2-1 16,0 2 0-16,0 2 1 15,0 0-1-15,0-1 0 16,0 1-1-16,0-2 1 16,0 0 0-16,0-2 0 15,2-3-1-15,3 0 1 16,0-3 0-16,1 1 0 16,3-2 0-16,-2 0-1 0,-2-1 1 15,4-2-1 1,2 2 0-16,-6-2 0 0,6-2-1 15,-6 2 2-15,6-3-1 16,-6 0 1-16,4 1-1 16,-2-1 0-16,2 3 0 15,-2 0 1-15,-2 1 0 16,4 2 0-16,-4-1-1 16,1 5 1-16,-1-3-1 15,4 3 1-15,-7-2-1 16,3-1 1-16,0 1 0 15,1-2 2-15,-3 0-3 16,2 2 3-16,-2-3-2 16,2 1 1-16,-2 0-1 15,2-1-1-15,-2 4 0 0,0-3 0 16,2 1 2-16,1 1-2 16,-3 1 1-16,2-1 1 15,-2-1-2-15,-1 0 0 16,1-2 0-16,0-2 0 15,-1-3 0-15,-2 1 1 16,0-5-1-16,3 0 2 16,-3 2-1-16,2-1 0 15,-2-3 1-15,4 1-2 16,-4 3 1-16,2 0 0 16,-2-2-1-16,0 2 0 15,3-3 0-15,-3 1 0 0,0-4 0 16,0 1 1-16,0-1-1 15,2-2 0-15,-2 3 0 16,4-3 1-16,-4 2-1 16,1-1-1-16,-1 0 1 15,4 0 1-15,-4 0-1 16,1 4-1-16,-1-3 1 16,4 3 0-16,-4 3 1 15,0-3-1-15,2 1 0 16,-2-1 0-16,0 0 0 15,0 2 1-15,4-4-1 16,-4 3 0-16,0-1 0 16,1 3 0-16,-1-2 0 0,0 1 0 15,4-1-1-15,-4 5 1 16,1-1 0-16,-1 0 1 16,0 1 0-16,4 4-1 15,-2-1 0-15,1-3 0 16,1 0-1-16,-2 1 1 15,1-2 1-15,3-1-1 16,-5-3 0-16,4-1 0 16,-1-8 0-16,-4 0-1 15,2-3 2-15,2-6-1 16,-4-2 0-16,0 0-13 16,0-7-14-16,-6-13-6 0,-3 4-4 15,-1-4-71-15,-10-3-166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461.50705" units="1/cm"/>
          <inkml:channelProperty channel="Y" name="resolution" value="2184.46655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0-03-25T13:20:47.8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104 1362 141 0,'0'3'85'16,"0"-1"-55"-16,0-2-4 15,0 1-1-15,0-1-9 16,0 0-7-16,0 0 6 16,0 0 8-16,0 0 5 15,0 0 3-15,0 0-1 16,0 0 6-16,0 0 0 16,0 0 1-16,0 0-4 15,0 0-6-15,0 0-5 0,0 0 0 16,0 0 4-16,0-6 0 15,0 0-1-15,0-5-15 16,0-2-5-16,0-1-2 16,0-2 0-16,-2-5 0 15,2 2 1-15,-3-4 1 16,1 1-3-16,-1 0 1 16,3-2 2-16,-4 4-3 15,4-2 2-15,0 3 0 16,-2-3 2-16,2 2-4 15,-3-1 1-15,1 0 0 16,2-2 0-16,-4 2-1 16,2 1-1-16,-1-2 0 0,3 4-1 15,-2 1 2-15,2-2-1 16,-3 2 1-16,0-1-2 16,0-1 2-16,1 1 2 15,-1 1-1-15,1-1 2 16,-2 1-4-16,4 1 0 15,-4-1 0-15,2-2-1 16,-1 3 1-16,3-2-1 16,-2 2 0-16,-2 2 0 15,3-1 0-15,1 1 0 16,-4 3 1-16,4-2-1 16,-1-1 0-16,1 2-1 0,-4-1 1 15,4 1 0 1,0-2 1-16,0-1-1 0,-2 1 0 15,2 0 0-15,0 1 0 16,0 0 0-16,0 2 0 16,0-1 1-16,-4 1-1 15,4 3 0-15,0-3 0 16,0 1 0-16,0 2-1 16,0-1 1-16,0-2 1 15,0 0-1-15,0-1 0 16,0 2 0-16,0-2 0 15,0 0 0-15,0 1 0 16,0 1 0-16,0 1 0 16,0 0 1-16,0 0-1 0,0 1 0 15,0 0 0-15,0 3 0 16,0-4 1-16,0 3-1 16,0-1 0-16,0 1 0 15,0 0 0-15,0 2 0 16,0 0-1-16,0-1 2 15,0 0-1-15,0 2 0 16,0-2 0-16,0-1 0 16,0 3 0-16,0-4 0 15,0 3 0-15,0-4 0 16,0 2 0-16,0-1 0 0,0 2 0 16,0-1 0-1,0 0 0-15,0 0 0 0,0-1 0 16,0 3 0-16,0-1-1 15,0 2 1-15,0 0 1 16,0 2-1-16,0-1 0 16,0-3 0-16,0 4 0 15,0-3-1-15,0 1 1 16,0 0 1-16,0-2-1 16,0 4 0-16,0-1-1 15,0-2 1-15,0 2 0 16,0-3 0-16,0 3 0 15,0-2 0-15,0 1 0 16,0-2 1-16,0 2-1 0,0 0-1 16,0-1 1-1,0-2 0-15,0 4 0 0,0-4 0 16,0 4 0-16,0-1 0 16,0-1 0-16,0 3 0 15,0-3 0-15,0 4 0 16,0-3 0-16,0 1 0 15,0 2 1-15,0-1-1 16,0 1 0-16,0-1 0 16,0 1 0-16,0 0 0 15,0 0 0-15,0 0 0 16,0 0 0-16,0 0 0 16,0 0 0-16,0 0 0 0,0 0 0 15,0 0 0 1,0 0 0-16,0 0 0 15,0 0 0-15,0 0 0 0,0 0-2 16,0 0 2-16,0 0 1 16,0 0-1-16,0 0-1 15,0 0-10-15,0 0-18 16,-10 0-41-16,-1 0-169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9201" cy="512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04" y="1"/>
            <a:ext cx="3079201" cy="512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8EFF9-FB85-472B-B8A8-2FEFABFE377E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1279525"/>
            <a:ext cx="552608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75" y="4925246"/>
            <a:ext cx="5683914" cy="40300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906"/>
            <a:ext cx="3079201" cy="5127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04" y="9721906"/>
            <a:ext cx="3079201" cy="5127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637DC-2C84-4C53-A0D4-6FEF4257EC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34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0637DC-2C84-4C53-A0D4-6FEF4257EC99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07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7946C0-40F1-4658-A187-A0AF4DDD6FB9}"/>
              </a:ext>
            </a:extLst>
          </p:cNvPr>
          <p:cNvCxnSpPr/>
          <p:nvPr userDrawn="1"/>
        </p:nvCxnSpPr>
        <p:spPr>
          <a:xfrm>
            <a:off x="1466139" y="444041"/>
            <a:ext cx="6093536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3">
            <a:extLst>
              <a:ext uri="{FF2B5EF4-FFF2-40B4-BE49-F238E27FC236}">
                <a16:creationId xmlns:a16="http://schemas.microsoft.com/office/drawing/2014/main" id="{9036E152-32A0-4EED-964A-91FF3CEFF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9"/>
            <a:ext cx="5905344" cy="219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algn="l">
              <a:defRPr sz="1800" b="1" cap="all" baseline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5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 userDrawn="1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ueExample">
    <p:bg>
      <p:bgPr>
        <a:solidFill>
          <a:srgbClr val="40C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61517B-E418-4D9B-9E23-21BE4FA17F89}"/>
              </a:ext>
            </a:extLst>
          </p:cNvPr>
          <p:cNvCxnSpPr/>
          <p:nvPr userDrawn="1"/>
        </p:nvCxnSpPr>
        <p:spPr>
          <a:xfrm>
            <a:off x="1466139" y="444041"/>
            <a:ext cx="6093536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8F70D62A-B9B5-47FB-91CC-C45E302A6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9"/>
            <a:ext cx="5905344" cy="219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algn="l">
              <a:defRPr sz="1800" b="1" cap="all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49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ueExample">
    <p:bg>
      <p:bgPr>
        <a:solidFill>
          <a:srgbClr val="40C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61517B-E418-4D9B-9E23-21BE4FA17F89}"/>
              </a:ext>
            </a:extLst>
          </p:cNvPr>
          <p:cNvCxnSpPr/>
          <p:nvPr userDrawn="1"/>
        </p:nvCxnSpPr>
        <p:spPr>
          <a:xfrm>
            <a:off x="1466139" y="444041"/>
            <a:ext cx="6093536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8F70D62A-B9B5-47FB-91CC-C45E302A6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9"/>
            <a:ext cx="5905344" cy="219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algn="l">
              <a:defRPr sz="1800" b="1" cap="all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0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3C6649-6EE5-45B9-B3AD-69CB5D0FD5E3}"/>
              </a:ext>
            </a:extLst>
          </p:cNvPr>
          <p:cNvGrpSpPr/>
          <p:nvPr userDrawn="1"/>
        </p:nvGrpSpPr>
        <p:grpSpPr>
          <a:xfrm>
            <a:off x="1547813" y="-13815"/>
            <a:ext cx="1026000" cy="72000"/>
            <a:chOff x="1555989" y="554038"/>
            <a:chExt cx="1275318" cy="7552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C6AA09F-D4CC-4650-87AF-266FD9B66A3B}"/>
                </a:ext>
              </a:extLst>
            </p:cNvPr>
            <p:cNvSpPr/>
            <p:nvPr userDrawn="1"/>
          </p:nvSpPr>
          <p:spPr>
            <a:xfrm>
              <a:off x="1555989" y="554038"/>
              <a:ext cx="683419" cy="75525"/>
            </a:xfrm>
            <a:custGeom>
              <a:avLst/>
              <a:gdLst>
                <a:gd name="connsiteX0" fmla="*/ 0 w 507206"/>
                <a:gd name="connsiteY0" fmla="*/ 0 h 73143"/>
                <a:gd name="connsiteX1" fmla="*/ 507206 w 507206"/>
                <a:gd name="connsiteY1" fmla="*/ 0 h 73143"/>
                <a:gd name="connsiteX2" fmla="*/ 507206 w 507206"/>
                <a:gd name="connsiteY2" fmla="*/ 73143 h 73143"/>
                <a:gd name="connsiteX3" fmla="*/ 0 w 507206"/>
                <a:gd name="connsiteY3" fmla="*/ 73143 h 73143"/>
                <a:gd name="connsiteX4" fmla="*/ 0 w 507206"/>
                <a:gd name="connsiteY4" fmla="*/ 0 h 73143"/>
                <a:gd name="connsiteX0" fmla="*/ 0 w 683419"/>
                <a:gd name="connsiteY0" fmla="*/ 2382 h 75525"/>
                <a:gd name="connsiteX1" fmla="*/ 683419 w 683419"/>
                <a:gd name="connsiteY1" fmla="*/ 0 h 75525"/>
                <a:gd name="connsiteX2" fmla="*/ 507206 w 683419"/>
                <a:gd name="connsiteY2" fmla="*/ 75525 h 75525"/>
                <a:gd name="connsiteX3" fmla="*/ 0 w 683419"/>
                <a:gd name="connsiteY3" fmla="*/ 75525 h 75525"/>
                <a:gd name="connsiteX4" fmla="*/ 0 w 683419"/>
                <a:gd name="connsiteY4" fmla="*/ 2382 h 7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419" h="75525">
                  <a:moveTo>
                    <a:pt x="0" y="2382"/>
                  </a:moveTo>
                  <a:lnTo>
                    <a:pt x="683419" y="0"/>
                  </a:lnTo>
                  <a:lnTo>
                    <a:pt x="507206" y="75525"/>
                  </a:lnTo>
                  <a:lnTo>
                    <a:pt x="0" y="75525"/>
                  </a:lnTo>
                  <a:lnTo>
                    <a:pt x="0" y="2382"/>
                  </a:lnTo>
                  <a:close/>
                </a:path>
              </a:pathLst>
            </a:custGeom>
            <a:solidFill>
              <a:srgbClr val="82AFFF"/>
            </a:solidFill>
            <a:ln w="19050">
              <a:solidFill>
                <a:srgbClr val="82A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lvl="0" algn="ctr"/>
              <a:endParaRPr lang="en-GB" sz="2000">
                <a:solidFill>
                  <a:srgbClr val="89C167"/>
                </a:solidFill>
                <a:latin typeface="+mj-lt"/>
              </a:endParaRP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08C6A439-77B8-461C-8780-30DF69817DB7}"/>
                </a:ext>
              </a:extLst>
            </p:cNvPr>
            <p:cNvSpPr/>
            <p:nvPr userDrawn="1"/>
          </p:nvSpPr>
          <p:spPr>
            <a:xfrm rot="10800000">
              <a:off x="2147888" y="554038"/>
              <a:ext cx="683419" cy="75525"/>
            </a:xfrm>
            <a:custGeom>
              <a:avLst/>
              <a:gdLst>
                <a:gd name="connsiteX0" fmla="*/ 0 w 507206"/>
                <a:gd name="connsiteY0" fmla="*/ 0 h 73143"/>
                <a:gd name="connsiteX1" fmla="*/ 507206 w 507206"/>
                <a:gd name="connsiteY1" fmla="*/ 0 h 73143"/>
                <a:gd name="connsiteX2" fmla="*/ 507206 w 507206"/>
                <a:gd name="connsiteY2" fmla="*/ 73143 h 73143"/>
                <a:gd name="connsiteX3" fmla="*/ 0 w 507206"/>
                <a:gd name="connsiteY3" fmla="*/ 73143 h 73143"/>
                <a:gd name="connsiteX4" fmla="*/ 0 w 507206"/>
                <a:gd name="connsiteY4" fmla="*/ 0 h 73143"/>
                <a:gd name="connsiteX0" fmla="*/ 0 w 683419"/>
                <a:gd name="connsiteY0" fmla="*/ 2382 h 75525"/>
                <a:gd name="connsiteX1" fmla="*/ 683419 w 683419"/>
                <a:gd name="connsiteY1" fmla="*/ 0 h 75525"/>
                <a:gd name="connsiteX2" fmla="*/ 507206 w 683419"/>
                <a:gd name="connsiteY2" fmla="*/ 75525 h 75525"/>
                <a:gd name="connsiteX3" fmla="*/ 0 w 683419"/>
                <a:gd name="connsiteY3" fmla="*/ 75525 h 75525"/>
                <a:gd name="connsiteX4" fmla="*/ 0 w 683419"/>
                <a:gd name="connsiteY4" fmla="*/ 2382 h 75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3419" h="75525">
                  <a:moveTo>
                    <a:pt x="0" y="2382"/>
                  </a:moveTo>
                  <a:lnTo>
                    <a:pt x="683419" y="0"/>
                  </a:lnTo>
                  <a:lnTo>
                    <a:pt x="507206" y="75525"/>
                  </a:lnTo>
                  <a:lnTo>
                    <a:pt x="0" y="75525"/>
                  </a:lnTo>
                  <a:lnTo>
                    <a:pt x="0" y="2382"/>
                  </a:lnTo>
                  <a:close/>
                </a:path>
              </a:pathLst>
            </a:custGeom>
            <a:solidFill>
              <a:srgbClr val="FF0066"/>
            </a:solidFill>
            <a:ln w="19050"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lvl="0" algn="ctr"/>
              <a:endParaRPr lang="en-GB" sz="2000">
                <a:solidFill>
                  <a:srgbClr val="89C167"/>
                </a:solidFill>
                <a:latin typeface="+mj-lt"/>
              </a:endParaRPr>
            </a:p>
          </p:txBody>
        </p:sp>
      </p:grpSp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7946C0-40F1-4658-A187-A0AF4DDD6FB9}"/>
              </a:ext>
            </a:extLst>
          </p:cNvPr>
          <p:cNvCxnSpPr/>
          <p:nvPr userDrawn="1"/>
        </p:nvCxnSpPr>
        <p:spPr>
          <a:xfrm>
            <a:off x="1466139" y="420392"/>
            <a:ext cx="60935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3">
            <a:extLst>
              <a:ext uri="{FF2B5EF4-FFF2-40B4-BE49-F238E27FC236}">
                <a16:creationId xmlns:a16="http://schemas.microsoft.com/office/drawing/2014/main" id="{068BEFA1-88D8-4C11-87F2-5C06093DC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6748" y="61322"/>
            <a:ext cx="5739789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l">
              <a:defRPr sz="1800" b="1" cap="small" baseline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2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11743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10831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10831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rgbClr val="40CBC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7946C0-40F1-4658-A187-A0AF4DDD6FB9}"/>
              </a:ext>
            </a:extLst>
          </p:cNvPr>
          <p:cNvCxnSpPr/>
          <p:nvPr userDrawn="1"/>
        </p:nvCxnSpPr>
        <p:spPr>
          <a:xfrm>
            <a:off x="1466139" y="420392"/>
            <a:ext cx="6093536" cy="0"/>
          </a:xfrm>
          <a:prstGeom prst="line">
            <a:avLst/>
          </a:prstGeom>
          <a:ln w="28575">
            <a:solidFill>
              <a:srgbClr val="40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3">
            <a:extLst>
              <a:ext uri="{FF2B5EF4-FFF2-40B4-BE49-F238E27FC236}">
                <a16:creationId xmlns:a16="http://schemas.microsoft.com/office/drawing/2014/main" id="{068BEFA1-88D8-4C11-87F2-5C06093DC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6748" y="61322"/>
            <a:ext cx="6011862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l">
              <a:defRPr sz="1800" b="1" cap="small" baseline="0">
                <a:ln w="3175">
                  <a:noFill/>
                </a:ln>
                <a:solidFill>
                  <a:srgbClr val="40CBC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3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Red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6ED654C3-E014-4C38-B9C9-5EAFE48E6AE1}"/>
              </a:ext>
            </a:extLst>
          </p:cNvPr>
          <p:cNvSpPr/>
          <p:nvPr userDrawn="1"/>
        </p:nvSpPr>
        <p:spPr>
          <a:xfrm>
            <a:off x="3953371" y="-2380"/>
            <a:ext cx="5198721" cy="363227"/>
          </a:xfrm>
          <a:custGeom>
            <a:avLst/>
            <a:gdLst>
              <a:gd name="connsiteX0" fmla="*/ 0 w 5198721"/>
              <a:gd name="connsiteY0" fmla="*/ 0 h 363227"/>
              <a:gd name="connsiteX1" fmla="*/ 5198721 w 5198721"/>
              <a:gd name="connsiteY1" fmla="*/ 0 h 363227"/>
              <a:gd name="connsiteX2" fmla="*/ 5198721 w 5198721"/>
              <a:gd name="connsiteY2" fmla="*/ 363227 h 363227"/>
              <a:gd name="connsiteX3" fmla="*/ 0 w 5198721"/>
              <a:gd name="connsiteY3" fmla="*/ 363227 h 363227"/>
              <a:gd name="connsiteX4" fmla="*/ 0 w 5198721"/>
              <a:gd name="connsiteY4" fmla="*/ 0 h 363227"/>
              <a:gd name="connsiteX0" fmla="*/ 369093 w 5198721"/>
              <a:gd name="connsiteY0" fmla="*/ 0 h 365608"/>
              <a:gd name="connsiteX1" fmla="*/ 5198721 w 5198721"/>
              <a:gd name="connsiteY1" fmla="*/ 2381 h 365608"/>
              <a:gd name="connsiteX2" fmla="*/ 5198721 w 5198721"/>
              <a:gd name="connsiteY2" fmla="*/ 365608 h 365608"/>
              <a:gd name="connsiteX3" fmla="*/ 0 w 5198721"/>
              <a:gd name="connsiteY3" fmla="*/ 365608 h 365608"/>
              <a:gd name="connsiteX4" fmla="*/ 369093 w 5198721"/>
              <a:gd name="connsiteY4" fmla="*/ 0 h 365608"/>
              <a:gd name="connsiteX0" fmla="*/ 359568 w 5198721"/>
              <a:gd name="connsiteY0" fmla="*/ 0 h 363227"/>
              <a:gd name="connsiteX1" fmla="*/ 5198721 w 5198721"/>
              <a:gd name="connsiteY1" fmla="*/ 0 h 363227"/>
              <a:gd name="connsiteX2" fmla="*/ 5198721 w 5198721"/>
              <a:gd name="connsiteY2" fmla="*/ 363227 h 363227"/>
              <a:gd name="connsiteX3" fmla="*/ 0 w 5198721"/>
              <a:gd name="connsiteY3" fmla="*/ 363227 h 363227"/>
              <a:gd name="connsiteX4" fmla="*/ 359568 w 5198721"/>
              <a:gd name="connsiteY4" fmla="*/ 0 h 36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721" h="363227">
                <a:moveTo>
                  <a:pt x="359568" y="0"/>
                </a:moveTo>
                <a:lnTo>
                  <a:pt x="5198721" y="0"/>
                </a:lnTo>
                <a:lnTo>
                  <a:pt x="5198721" y="363227"/>
                </a:lnTo>
                <a:lnTo>
                  <a:pt x="0" y="363227"/>
                </a:lnTo>
                <a:lnTo>
                  <a:pt x="359568" y="0"/>
                </a:lnTo>
                <a:close/>
              </a:path>
            </a:pathLst>
          </a:custGeom>
          <a:solidFill>
            <a:srgbClr val="FF0066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4DB345-2142-4F6E-8427-58C89F04F207}"/>
              </a:ext>
            </a:extLst>
          </p:cNvPr>
          <p:cNvSpPr/>
          <p:nvPr userDrawn="1"/>
        </p:nvSpPr>
        <p:spPr>
          <a:xfrm>
            <a:off x="-26191" y="-2380"/>
            <a:ext cx="4312444" cy="363600"/>
          </a:xfrm>
          <a:custGeom>
            <a:avLst/>
            <a:gdLst>
              <a:gd name="connsiteX0" fmla="*/ 0 w 4312444"/>
              <a:gd name="connsiteY0" fmla="*/ 0 h 363227"/>
              <a:gd name="connsiteX1" fmla="*/ 4312444 w 4312444"/>
              <a:gd name="connsiteY1" fmla="*/ 0 h 363227"/>
              <a:gd name="connsiteX2" fmla="*/ 4312444 w 4312444"/>
              <a:gd name="connsiteY2" fmla="*/ 363227 h 363227"/>
              <a:gd name="connsiteX3" fmla="*/ 0 w 4312444"/>
              <a:gd name="connsiteY3" fmla="*/ 363227 h 363227"/>
              <a:gd name="connsiteX4" fmla="*/ 0 w 4312444"/>
              <a:gd name="connsiteY4" fmla="*/ 0 h 363227"/>
              <a:gd name="connsiteX0" fmla="*/ 0 w 4312444"/>
              <a:gd name="connsiteY0" fmla="*/ 0 h 365608"/>
              <a:gd name="connsiteX1" fmla="*/ 4312444 w 4312444"/>
              <a:gd name="connsiteY1" fmla="*/ 0 h 365608"/>
              <a:gd name="connsiteX2" fmla="*/ 3948113 w 4312444"/>
              <a:gd name="connsiteY2" fmla="*/ 365608 h 365608"/>
              <a:gd name="connsiteX3" fmla="*/ 0 w 4312444"/>
              <a:gd name="connsiteY3" fmla="*/ 363227 h 365608"/>
              <a:gd name="connsiteX4" fmla="*/ 0 w 4312444"/>
              <a:gd name="connsiteY4" fmla="*/ 0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2444" h="365608">
                <a:moveTo>
                  <a:pt x="0" y="0"/>
                </a:moveTo>
                <a:lnTo>
                  <a:pt x="4312444" y="0"/>
                </a:lnTo>
                <a:lnTo>
                  <a:pt x="3948113" y="365608"/>
                </a:lnTo>
                <a:lnTo>
                  <a:pt x="0" y="363227"/>
                </a:lnTo>
                <a:lnTo>
                  <a:pt x="0" y="0"/>
                </a:lnTo>
                <a:close/>
              </a:path>
            </a:pathLst>
          </a:custGeom>
          <a:solidFill>
            <a:srgbClr val="82AFFF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0393A0F1-1180-4A8F-851F-93911EDBD4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949" y="-19000"/>
            <a:ext cx="6849970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ctr">
              <a:defRPr sz="1800" b="1" cap="small" baseline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AEF4CD-2802-41AB-AE50-EDD2EC95CF50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94B635C-127B-4FB4-9C1C-463592DAF152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7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B15C5A67-4BAB-4330-AD73-48B79CE02B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Rectangle 31">
            <a:hlinkClick r:id="" action="ppaction://noaction"/>
            <a:extLst>
              <a:ext uri="{FF2B5EF4-FFF2-40B4-BE49-F238E27FC236}">
                <a16:creationId xmlns:a16="http://schemas.microsoft.com/office/drawing/2014/main" id="{CD1A89D1-E4A7-4D7D-B395-E3D2EED1E666}"/>
              </a:ext>
            </a:extLst>
          </p:cNvPr>
          <p:cNvSpPr/>
          <p:nvPr userDrawn="1"/>
        </p:nvSpPr>
        <p:spPr>
          <a:xfrm>
            <a:off x="31469" y="7140"/>
            <a:ext cx="390011" cy="353706"/>
          </a:xfrm>
          <a:prstGeom prst="rect">
            <a:avLst/>
          </a:prstGeom>
          <a:solidFill>
            <a:srgbClr val="82AFFF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33" name="Right Triangle 5">
            <a:extLst>
              <a:ext uri="{FF2B5EF4-FFF2-40B4-BE49-F238E27FC236}">
                <a16:creationId xmlns:a16="http://schemas.microsoft.com/office/drawing/2014/main" id="{197ED580-080B-47CE-B989-4DAD00B19982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C6A6CF-4C65-49F6-BFFC-888F57F1F626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56456D2-B72B-4610-9901-D2AD38D0D595}"/>
              </a:ext>
            </a:extLst>
          </p:cNvPr>
          <p:cNvSpPr/>
          <p:nvPr userDrawn="1"/>
        </p:nvSpPr>
        <p:spPr>
          <a:xfrm>
            <a:off x="6996947" y="-12817"/>
            <a:ext cx="1876928" cy="37366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23/03/2023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" name="Picture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4E5D8BC-DFB9-48FB-85F2-07EC7095D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" y="33830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296F1E5-30D0-4DC0-8F56-B80AC4B15AF1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BF6220-CDC3-406A-BC6C-B336C47DF29B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1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71071F4-B854-447F-B0FA-3E3568833A7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CE362A9-B24E-4EF4-8899-42F779D56C9A}"/>
              </a:ext>
            </a:extLst>
          </p:cNvPr>
          <p:cNvGrpSpPr/>
          <p:nvPr userDrawn="1"/>
        </p:nvGrpSpPr>
        <p:grpSpPr>
          <a:xfrm>
            <a:off x="4443716" y="987193"/>
            <a:ext cx="277423" cy="4217374"/>
            <a:chOff x="4423337" y="1003525"/>
            <a:chExt cx="277423" cy="506479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B114D5B-1C63-4DE5-AB17-FE680FA20E02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F900ED-2A8E-45BA-AF03-A4D9639F29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53583" y="1074480"/>
              <a:ext cx="1" cy="4993844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609FB8A-F30A-4C85-B980-10F9E1F2E4D5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83" name="Rectangle 8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C72A738-9D94-4AED-AE80-DC348678BBE7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84" name="Oval 8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9935E17-B158-4C00-9544-4F5AFD3FEC61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FF0066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85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C9768FF7-80EB-4BC4-BAE4-A8B1B738056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7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 userDrawn="1">
          <p15:clr>
            <a:srgbClr val="A4A3A4"/>
          </p15:clr>
        </p15:guide>
        <p15:guide id="3" pos="1882" userDrawn="1">
          <p15:clr>
            <a:srgbClr val="A4A3A4"/>
          </p15:clr>
        </p15:guide>
        <p15:guide id="4" pos="113" userDrawn="1">
          <p15:clr>
            <a:srgbClr val="A4A3A4"/>
          </p15:clr>
        </p15:guide>
        <p15:guide id="5" pos="5647" userDrawn="1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orient="horz" pos="870" userDrawn="1">
          <p15:clr>
            <a:srgbClr val="A4A3A4"/>
          </p15:clr>
        </p15:guide>
        <p15:guide id="12" orient="horz" pos="2979" userDrawn="1">
          <p15:clr>
            <a:srgbClr val="A4A3A4"/>
          </p15:clr>
        </p15:guide>
        <p15:guide id="13" pos="975" userDrawn="1">
          <p15:clr>
            <a:srgbClr val="A4A3A4"/>
          </p15:clr>
        </p15:guide>
        <p15:guide id="14" pos="1429" userDrawn="1">
          <p15:clr>
            <a:srgbClr val="A4A3A4"/>
          </p15:clr>
        </p15:guide>
        <p15:guide id="15" pos="2767" userDrawn="1">
          <p15:clr>
            <a:srgbClr val="A4A3A4"/>
          </p15:clr>
        </p15:guide>
        <p15:guide id="16" pos="2993" userDrawn="1">
          <p15:clr>
            <a:srgbClr val="A4A3A4"/>
          </p15:clr>
        </p15:guide>
        <p15:guide id="17" pos="4332" userDrawn="1">
          <p15:clr>
            <a:srgbClr val="A4A3A4"/>
          </p15:clr>
        </p15:guide>
        <p15:guide id="18" pos="4762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23ECA7-2B3A-4E72-AB0E-098F0F79BF67}"/>
              </a:ext>
            </a:extLst>
          </p:cNvPr>
          <p:cNvCxnSpPr>
            <a:cxnSpLocks/>
            <a:stCxn id="39" idx="4"/>
            <a:endCxn id="41" idx="0"/>
          </p:cNvCxnSpPr>
          <p:nvPr userDrawn="1"/>
        </p:nvCxnSpPr>
        <p:spPr>
          <a:xfrm>
            <a:off x="174626" y="760421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674452C-E131-4D65-812D-BF03FB44C844}"/>
              </a:ext>
            </a:extLst>
          </p:cNvPr>
          <p:cNvSpPr/>
          <p:nvPr userDrawn="1"/>
        </p:nvSpPr>
        <p:spPr>
          <a:xfrm>
            <a:off x="71203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8C00B5-B344-45A0-AA3D-A84DD630C873}"/>
              </a:ext>
            </a:extLst>
          </p:cNvPr>
          <p:cNvSpPr/>
          <p:nvPr userDrawn="1"/>
        </p:nvSpPr>
        <p:spPr>
          <a:xfrm>
            <a:off x="71203" y="1174279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0CFFCAB-99FE-4DEC-99F0-D173726ED2EE}"/>
              </a:ext>
            </a:extLst>
          </p:cNvPr>
          <p:cNvSpPr/>
          <p:nvPr userDrawn="1"/>
        </p:nvSpPr>
        <p:spPr>
          <a:xfrm>
            <a:off x="71203" y="863927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C7F53A5-03BF-40DC-8DFE-169C16AB1E6E}"/>
              </a:ext>
            </a:extLst>
          </p:cNvPr>
          <p:cNvSpPr/>
          <p:nvPr userDrawn="1"/>
        </p:nvSpPr>
        <p:spPr>
          <a:xfrm>
            <a:off x="381472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40CBC1"/>
                </a:solidFill>
                <a:latin typeface="+mj-lt"/>
              </a:rPr>
              <a:t>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49A79C5-589F-476D-B7AD-C8DC8A470033}"/>
              </a:ext>
            </a:extLst>
          </p:cNvPr>
          <p:cNvSpPr/>
          <p:nvPr userDrawn="1"/>
        </p:nvSpPr>
        <p:spPr>
          <a:xfrm>
            <a:off x="690097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90EA57F-6AA4-4187-873F-70F665690D44}"/>
              </a:ext>
            </a:extLst>
          </p:cNvPr>
          <p:cNvSpPr/>
          <p:nvPr userDrawn="1"/>
        </p:nvSpPr>
        <p:spPr>
          <a:xfrm>
            <a:off x="998722" y="55357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82AFFF"/>
                </a:solidFill>
                <a:latin typeface="+mj-lt"/>
              </a:rPr>
              <a:t>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73CC5D2-698E-406F-B5A1-CEFF003C68D2}"/>
              </a:ext>
            </a:extLst>
          </p:cNvPr>
          <p:cNvGrpSpPr/>
          <p:nvPr userDrawn="1"/>
        </p:nvGrpSpPr>
        <p:grpSpPr>
          <a:xfrm>
            <a:off x="539819" y="960239"/>
            <a:ext cx="410419" cy="420886"/>
            <a:chOff x="5135151" y="1185559"/>
            <a:chExt cx="410419" cy="420886"/>
          </a:xfrm>
        </p:grpSpPr>
        <p:sp>
          <p:nvSpPr>
            <p:cNvPr id="55" name="ShowAnswer">
              <a:extLst>
                <a:ext uri="{FF2B5EF4-FFF2-40B4-BE49-F238E27FC236}">
                  <a16:creationId xmlns:a16="http://schemas.microsoft.com/office/drawing/2014/main" id="{B38A2B02-B273-4BE6-A0F4-B2C871C6D27F}"/>
                </a:ext>
              </a:extLst>
            </p:cNvPr>
            <p:cNvSpPr/>
            <p:nvPr userDrawn="1"/>
          </p:nvSpPr>
          <p:spPr>
            <a:xfrm rot="5400000">
              <a:off x="5156528" y="1186840"/>
              <a:ext cx="367665" cy="4104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82AFFF"/>
              </a:solidFill>
            </a:ln>
            <a:effectLst>
              <a:outerShdw blurRad="25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vert270" wrap="square" lIns="72000" tIns="18000" rIns="0" bIns="36000" rtlCol="0" anchor="ctr" anchorCtr="0">
              <a:noAutofit/>
            </a:bodyPr>
            <a:lstStyle/>
            <a:p>
              <a:pPr lvl="0" algn="ctr"/>
              <a:endParaRPr lang="en-GB" sz="2000">
                <a:solidFill>
                  <a:srgbClr val="82AFFF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362592B-122F-4583-8AE0-43EFF5BC3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82AF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830" y="1185559"/>
              <a:ext cx="375791" cy="420886"/>
            </a:xfrm>
            <a:prstGeom prst="rect">
              <a:avLst/>
            </a:prstGeom>
          </p:spPr>
        </p:pic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C62C30F-B9D7-44C5-9FEA-0355512CE869}"/>
              </a:ext>
            </a:extLst>
          </p:cNvPr>
          <p:cNvCxnSpPr>
            <a:cxnSpLocks/>
            <a:stCxn id="65" idx="3"/>
          </p:cNvCxnSpPr>
          <p:nvPr userDrawn="1"/>
        </p:nvCxnSpPr>
        <p:spPr>
          <a:xfrm>
            <a:off x="8342849" y="563317"/>
            <a:ext cx="498475" cy="0"/>
          </a:xfrm>
          <a:prstGeom prst="line">
            <a:avLst/>
          </a:prstGeom>
          <a:ln w="28575">
            <a:solidFill>
              <a:srgbClr val="82AF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F6D0CCE7-AC7A-461C-B29E-E2759FC2F41E}"/>
              </a:ext>
            </a:extLst>
          </p:cNvPr>
          <p:cNvSpPr/>
          <p:nvPr userDrawn="1"/>
        </p:nvSpPr>
        <p:spPr>
          <a:xfrm>
            <a:off x="5411250" y="262707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82AFFF"/>
                </a:solidFill>
                <a:latin typeface="+mj-lt"/>
              </a:rPr>
              <a:t>Blue Textbox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197CAAD-1BFD-479B-A76A-4BF89F13F72F}"/>
              </a:ext>
            </a:extLst>
          </p:cNvPr>
          <p:cNvCxnSpPr>
            <a:cxnSpLocks/>
            <a:stCxn id="67" idx="3"/>
          </p:cNvCxnSpPr>
          <p:nvPr userDrawn="1"/>
        </p:nvCxnSpPr>
        <p:spPr>
          <a:xfrm>
            <a:off x="8342849" y="1292089"/>
            <a:ext cx="498475" cy="0"/>
          </a:xfrm>
          <a:prstGeom prst="line">
            <a:avLst/>
          </a:prstGeom>
          <a:ln w="28575">
            <a:solidFill>
              <a:srgbClr val="82AF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BFE0DC8D-C257-474C-A881-848589B48435}"/>
              </a:ext>
            </a:extLst>
          </p:cNvPr>
          <p:cNvSpPr/>
          <p:nvPr userDrawn="1"/>
        </p:nvSpPr>
        <p:spPr>
          <a:xfrm>
            <a:off x="5411250" y="991479"/>
            <a:ext cx="2931599" cy="601220"/>
          </a:xfrm>
          <a:prstGeom prst="rect">
            <a:avLst/>
          </a:prstGeom>
          <a:solidFill>
            <a:srgbClr val="82AFFF"/>
          </a:solidFill>
          <a:ln w="28575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Blue Textbox</a:t>
            </a: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A3FBD5D3-C848-467F-B786-D12F10021E4C}"/>
              </a:ext>
            </a:extLst>
          </p:cNvPr>
          <p:cNvSpPr/>
          <p:nvPr userDrawn="1"/>
        </p:nvSpPr>
        <p:spPr>
          <a:xfrm rot="15864481" flipH="1">
            <a:off x="4697024" y="220417"/>
            <a:ext cx="431501" cy="685800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82AF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9D8FF95-57F4-4654-9892-7DADADFA3051}"/>
              </a:ext>
            </a:extLst>
          </p:cNvPr>
          <p:cNvGrpSpPr/>
          <p:nvPr userDrawn="1"/>
        </p:nvGrpSpPr>
        <p:grpSpPr>
          <a:xfrm>
            <a:off x="516740" y="1456191"/>
            <a:ext cx="410419" cy="420886"/>
            <a:chOff x="5135151" y="1185559"/>
            <a:chExt cx="410419" cy="420886"/>
          </a:xfrm>
        </p:grpSpPr>
        <p:sp>
          <p:nvSpPr>
            <p:cNvPr id="57" name="ShowAnswer">
              <a:extLst>
                <a:ext uri="{FF2B5EF4-FFF2-40B4-BE49-F238E27FC236}">
                  <a16:creationId xmlns:a16="http://schemas.microsoft.com/office/drawing/2014/main" id="{DA234BE4-7CD8-458E-A471-47E8B6CEB375}"/>
                </a:ext>
              </a:extLst>
            </p:cNvPr>
            <p:cNvSpPr/>
            <p:nvPr userDrawn="1"/>
          </p:nvSpPr>
          <p:spPr>
            <a:xfrm rot="5400000">
              <a:off x="5156528" y="1186840"/>
              <a:ext cx="367665" cy="4104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>
              <a:outerShdw blurRad="25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vert270" wrap="square" lIns="72000" tIns="18000" rIns="0" bIns="36000" rtlCol="0" anchor="ctr" anchorCtr="0">
              <a:noAutofit/>
            </a:bodyPr>
            <a:lstStyle/>
            <a:p>
              <a:pPr lvl="0" algn="ctr"/>
              <a:endParaRPr lang="en-GB" sz="2000">
                <a:solidFill>
                  <a:srgbClr val="82AFFF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F6F2F6A-EE76-4D33-ACDB-D4B858224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830" y="1185559"/>
              <a:ext cx="375791" cy="420886"/>
            </a:xfrm>
            <a:prstGeom prst="rect">
              <a:avLst/>
            </a:prstGeom>
          </p:spPr>
        </p:pic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EC50983-881A-4EAF-B857-0B91817537E7}"/>
              </a:ext>
            </a:extLst>
          </p:cNvPr>
          <p:cNvCxnSpPr>
            <a:cxnSpLocks/>
            <a:stCxn id="60" idx="3"/>
          </p:cNvCxnSpPr>
          <p:nvPr userDrawn="1"/>
        </p:nvCxnSpPr>
        <p:spPr>
          <a:xfrm>
            <a:off x="8342849" y="2128728"/>
            <a:ext cx="498475" cy="0"/>
          </a:xfrm>
          <a:prstGeom prst="line">
            <a:avLst/>
          </a:prstGeom>
          <a:ln w="28575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3C05C76-4372-47AA-A0BF-4BAF3F4F1CD6}"/>
              </a:ext>
            </a:extLst>
          </p:cNvPr>
          <p:cNvSpPr/>
          <p:nvPr userDrawn="1"/>
        </p:nvSpPr>
        <p:spPr>
          <a:xfrm>
            <a:off x="5411250" y="1828118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0066"/>
                </a:solidFill>
                <a:latin typeface="+mj-lt"/>
              </a:rPr>
              <a:t>Red Textbox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C9EF4D-89A3-4CE5-875E-5AE647892EFF}"/>
              </a:ext>
            </a:extLst>
          </p:cNvPr>
          <p:cNvCxnSpPr>
            <a:cxnSpLocks/>
            <a:stCxn id="62" idx="3"/>
          </p:cNvCxnSpPr>
          <p:nvPr userDrawn="1"/>
        </p:nvCxnSpPr>
        <p:spPr>
          <a:xfrm>
            <a:off x="8342849" y="2857500"/>
            <a:ext cx="498475" cy="0"/>
          </a:xfrm>
          <a:prstGeom prst="line">
            <a:avLst/>
          </a:prstGeom>
          <a:ln w="28575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DEB8CA71-DE13-4469-853D-70A89775CA15}"/>
              </a:ext>
            </a:extLst>
          </p:cNvPr>
          <p:cNvSpPr/>
          <p:nvPr userDrawn="1"/>
        </p:nvSpPr>
        <p:spPr>
          <a:xfrm>
            <a:off x="5411250" y="2556890"/>
            <a:ext cx="2931599" cy="601220"/>
          </a:xfrm>
          <a:prstGeom prst="rect">
            <a:avLst/>
          </a:prstGeom>
          <a:solidFill>
            <a:srgbClr val="FF0066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Red Textbox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B70DD13-205D-431E-A138-3372C5DAF9AA}"/>
              </a:ext>
            </a:extLst>
          </p:cNvPr>
          <p:cNvSpPr/>
          <p:nvPr userDrawn="1"/>
        </p:nvSpPr>
        <p:spPr>
          <a:xfrm rot="15864481" flipH="1">
            <a:off x="4751527" y="1999313"/>
            <a:ext cx="431501" cy="685800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36B9CA01-D164-4CC9-A59D-141F136DA22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12958000"/>
              </p:ext>
            </p:extLst>
          </p:nvPr>
        </p:nvGraphicFramePr>
        <p:xfrm>
          <a:off x="328828" y="1948691"/>
          <a:ext cx="1003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622080" progId="Equation.DSMT4">
                  <p:embed/>
                </p:oleObj>
              </mc:Choice>
              <mc:Fallback>
                <p:oleObj name="Equation" r:id="rId3" imgW="1002960" imgH="62208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36B9CA01-D164-4CC9-A59D-141F136DA2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828" y="1948691"/>
                        <a:ext cx="1003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>
            <a:extLst>
              <a:ext uri="{FF2B5EF4-FFF2-40B4-BE49-F238E27FC236}">
                <a16:creationId xmlns:a16="http://schemas.microsoft.com/office/drawing/2014/main" id="{14032A3C-54DB-401A-84B7-BBE86B0276DC}"/>
              </a:ext>
            </a:extLst>
          </p:cNvPr>
          <p:cNvSpPr/>
          <p:nvPr userDrawn="1"/>
        </p:nvSpPr>
        <p:spPr>
          <a:xfrm>
            <a:off x="5411250" y="3477683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40CBC1"/>
                </a:solidFill>
                <a:latin typeface="+mj-lt"/>
              </a:rPr>
              <a:t>Green Textbox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04C134D-9B62-4BDF-843A-2FBF298FE4C3}"/>
              </a:ext>
            </a:extLst>
          </p:cNvPr>
          <p:cNvSpPr/>
          <p:nvPr userDrawn="1"/>
        </p:nvSpPr>
        <p:spPr>
          <a:xfrm>
            <a:off x="5411250" y="4206455"/>
            <a:ext cx="2931599" cy="601220"/>
          </a:xfrm>
          <a:prstGeom prst="rect">
            <a:avLst/>
          </a:prstGeom>
          <a:solidFill>
            <a:srgbClr val="40CBC1"/>
          </a:solidFill>
          <a:ln w="28575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Green Textbox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1D17046-107E-425E-86FB-E2C46CD7C662}"/>
              </a:ext>
            </a:extLst>
          </p:cNvPr>
          <p:cNvSpPr/>
          <p:nvPr userDrawn="1"/>
        </p:nvSpPr>
        <p:spPr>
          <a:xfrm rot="15864481" flipH="1">
            <a:off x="6814042" y="4835046"/>
            <a:ext cx="431501" cy="685800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40CBC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C781092-443C-4A80-84C7-C5C76E234AB0}"/>
              </a:ext>
            </a:extLst>
          </p:cNvPr>
          <p:cNvCxnSpPr>
            <a:cxnSpLocks/>
          </p:cNvCxnSpPr>
          <p:nvPr userDrawn="1"/>
        </p:nvCxnSpPr>
        <p:spPr>
          <a:xfrm>
            <a:off x="8342849" y="3778293"/>
            <a:ext cx="498475" cy="0"/>
          </a:xfrm>
          <a:prstGeom prst="line">
            <a:avLst/>
          </a:prstGeom>
          <a:ln w="28575">
            <a:solidFill>
              <a:srgbClr val="40CBC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E8222C2-BB2B-4A3C-86F9-96FF8BB97CF8}"/>
              </a:ext>
            </a:extLst>
          </p:cNvPr>
          <p:cNvCxnSpPr>
            <a:cxnSpLocks/>
          </p:cNvCxnSpPr>
          <p:nvPr userDrawn="1"/>
        </p:nvCxnSpPr>
        <p:spPr>
          <a:xfrm>
            <a:off x="8342849" y="4507065"/>
            <a:ext cx="498475" cy="0"/>
          </a:xfrm>
          <a:prstGeom prst="line">
            <a:avLst/>
          </a:prstGeom>
          <a:ln w="28575">
            <a:solidFill>
              <a:srgbClr val="40CBC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6B8C7CE-0395-49A4-A15E-C56385516F00}"/>
              </a:ext>
            </a:extLst>
          </p:cNvPr>
          <p:cNvGrpSpPr/>
          <p:nvPr userDrawn="1"/>
        </p:nvGrpSpPr>
        <p:grpSpPr>
          <a:xfrm>
            <a:off x="1110220" y="976808"/>
            <a:ext cx="410419" cy="420886"/>
            <a:chOff x="5135151" y="1185559"/>
            <a:chExt cx="410419" cy="420886"/>
          </a:xfrm>
        </p:grpSpPr>
        <p:sp>
          <p:nvSpPr>
            <p:cNvPr id="76" name="ShowAnswer">
              <a:extLst>
                <a:ext uri="{FF2B5EF4-FFF2-40B4-BE49-F238E27FC236}">
                  <a16:creationId xmlns:a16="http://schemas.microsoft.com/office/drawing/2014/main" id="{AB3B1F65-955E-49CD-A08C-4E12B16ED74C}"/>
                </a:ext>
              </a:extLst>
            </p:cNvPr>
            <p:cNvSpPr/>
            <p:nvPr userDrawn="1"/>
          </p:nvSpPr>
          <p:spPr>
            <a:xfrm rot="5400000">
              <a:off x="5156528" y="1186840"/>
              <a:ext cx="367665" cy="4104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40CBC1"/>
              </a:solidFill>
            </a:ln>
            <a:effectLst>
              <a:outerShdw blurRad="25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vert270" wrap="square" lIns="72000" tIns="18000" rIns="0" bIns="36000" rtlCol="0" anchor="ctr" anchorCtr="0">
              <a:noAutofit/>
            </a:bodyPr>
            <a:lstStyle/>
            <a:p>
              <a:pPr lvl="0" algn="ctr"/>
              <a:endParaRPr lang="en-GB" sz="2000">
                <a:solidFill>
                  <a:srgbClr val="82AFFF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0E6FA75-C80C-4008-87CA-35709957D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40CBC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830" y="1185559"/>
              <a:ext cx="375791" cy="420886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DFE57C0A-4416-4611-8D55-CD1DBABFB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82AF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10" y="314527"/>
            <a:ext cx="410420" cy="45967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D6E8372-4599-44CF-A961-CE36944A05BC}"/>
              </a:ext>
            </a:extLst>
          </p:cNvPr>
          <p:cNvSpPr/>
          <p:nvPr userDrawn="1"/>
        </p:nvSpPr>
        <p:spPr>
          <a:xfrm>
            <a:off x="2501858" y="416641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82AFFF"/>
                </a:solidFill>
                <a:latin typeface="+mj-lt"/>
              </a:rPr>
              <a:t>Top Tip: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FCF8B5A-F828-4D62-A313-437716CC5C09}"/>
              </a:ext>
            </a:extLst>
          </p:cNvPr>
          <p:cNvCxnSpPr>
            <a:cxnSpLocks/>
          </p:cNvCxnSpPr>
          <p:nvPr userDrawn="1"/>
        </p:nvCxnSpPr>
        <p:spPr>
          <a:xfrm>
            <a:off x="2249388" y="760421"/>
            <a:ext cx="1758900" cy="0"/>
          </a:xfrm>
          <a:prstGeom prst="line">
            <a:avLst/>
          </a:prstGeom>
          <a:ln w="28575">
            <a:solidFill>
              <a:srgbClr val="82AFFF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Picture 80">
            <a:extLst>
              <a:ext uri="{FF2B5EF4-FFF2-40B4-BE49-F238E27FC236}">
                <a16:creationId xmlns:a16="http://schemas.microsoft.com/office/drawing/2014/main" id="{42B09E15-A9CC-4DDD-BABC-3B952DFBC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10" y="1084434"/>
            <a:ext cx="410420" cy="45967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11F9C8D1-0F03-4678-B044-6B62DF24BDFA}"/>
              </a:ext>
            </a:extLst>
          </p:cNvPr>
          <p:cNvSpPr/>
          <p:nvPr userDrawn="1"/>
        </p:nvSpPr>
        <p:spPr>
          <a:xfrm>
            <a:off x="2501858" y="1186548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+mj-lt"/>
              </a:rPr>
              <a:t>Top Tip: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F9AE5BF-2F42-4ABC-BA7F-730F71D321C1}"/>
              </a:ext>
            </a:extLst>
          </p:cNvPr>
          <p:cNvCxnSpPr>
            <a:cxnSpLocks/>
          </p:cNvCxnSpPr>
          <p:nvPr userDrawn="1"/>
        </p:nvCxnSpPr>
        <p:spPr>
          <a:xfrm>
            <a:off x="2249388" y="1530328"/>
            <a:ext cx="1758900" cy="0"/>
          </a:xfrm>
          <a:prstGeom prst="line">
            <a:avLst/>
          </a:prstGeom>
          <a:ln w="28575">
            <a:solidFill>
              <a:srgbClr val="FF0066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4" name="Picture 83">
            <a:extLst>
              <a:ext uri="{FF2B5EF4-FFF2-40B4-BE49-F238E27FC236}">
                <a16:creationId xmlns:a16="http://schemas.microsoft.com/office/drawing/2014/main" id="{5B57AEE4-524F-43BD-BAC2-AC56E5306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0CB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10" y="1983778"/>
            <a:ext cx="410420" cy="45967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37495567-024E-435B-AB94-232E3D1A7C72}"/>
              </a:ext>
            </a:extLst>
          </p:cNvPr>
          <p:cNvSpPr/>
          <p:nvPr userDrawn="1"/>
        </p:nvSpPr>
        <p:spPr>
          <a:xfrm>
            <a:off x="2501858" y="2085892"/>
            <a:ext cx="9284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0CBC1"/>
                </a:solidFill>
                <a:latin typeface="+mj-lt"/>
              </a:rPr>
              <a:t>Top Tip: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9DD45ED-A2FE-47A0-AA91-626CDCB8B8B7}"/>
              </a:ext>
            </a:extLst>
          </p:cNvPr>
          <p:cNvCxnSpPr>
            <a:cxnSpLocks/>
          </p:cNvCxnSpPr>
          <p:nvPr userDrawn="1"/>
        </p:nvCxnSpPr>
        <p:spPr>
          <a:xfrm>
            <a:off x="2249388" y="2429672"/>
            <a:ext cx="1758900" cy="0"/>
          </a:xfrm>
          <a:prstGeom prst="line">
            <a:avLst/>
          </a:prstGeom>
          <a:ln w="28575">
            <a:solidFill>
              <a:srgbClr val="40CBC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C27F401-85AD-44D6-9471-FA863B85B6A2}"/>
              </a:ext>
            </a:extLst>
          </p:cNvPr>
          <p:cNvGrpSpPr/>
          <p:nvPr userDrawn="1"/>
        </p:nvGrpSpPr>
        <p:grpSpPr>
          <a:xfrm>
            <a:off x="278049" y="3158110"/>
            <a:ext cx="413995" cy="376653"/>
            <a:chOff x="1292491" y="3432037"/>
            <a:chExt cx="270876" cy="246443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350DE68-2477-4F8F-987D-441969D0A7CB}"/>
                </a:ext>
              </a:extLst>
            </p:cNvPr>
            <p:cNvSpPr/>
            <p:nvPr/>
          </p:nvSpPr>
          <p:spPr>
            <a:xfrm>
              <a:off x="1292491" y="3432037"/>
              <a:ext cx="270876" cy="246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CBC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cap="small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8A7052B-FABF-4CA7-9C1A-F363E3210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2519" y="3453724"/>
              <a:ext cx="190819" cy="209435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1460833-496A-48D5-B9CB-0CD03C2B9DED}"/>
              </a:ext>
            </a:extLst>
          </p:cNvPr>
          <p:cNvGrpSpPr/>
          <p:nvPr userDrawn="1"/>
        </p:nvGrpSpPr>
        <p:grpSpPr>
          <a:xfrm>
            <a:off x="278049" y="3713748"/>
            <a:ext cx="413995" cy="376653"/>
            <a:chOff x="1292491" y="3432037"/>
            <a:chExt cx="270876" cy="24644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F6EEB82-74CF-4FD4-AB44-434821236331}"/>
                </a:ext>
              </a:extLst>
            </p:cNvPr>
            <p:cNvSpPr/>
            <p:nvPr/>
          </p:nvSpPr>
          <p:spPr>
            <a:xfrm>
              <a:off x="1292491" y="3432037"/>
              <a:ext cx="270876" cy="246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cap="small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3F591F3-98EA-4DAB-9494-718A233F7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2519" y="3453724"/>
              <a:ext cx="190819" cy="209435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C071F95-27A6-4F0A-B4D6-D2B3527BB5DE}"/>
              </a:ext>
            </a:extLst>
          </p:cNvPr>
          <p:cNvGrpSpPr/>
          <p:nvPr userDrawn="1"/>
        </p:nvGrpSpPr>
        <p:grpSpPr>
          <a:xfrm>
            <a:off x="278049" y="4284329"/>
            <a:ext cx="413995" cy="376653"/>
            <a:chOff x="1292491" y="3432037"/>
            <a:chExt cx="270876" cy="246443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B7BBF17-71AC-4690-B9A7-EEA874E35467}"/>
                </a:ext>
              </a:extLst>
            </p:cNvPr>
            <p:cNvSpPr/>
            <p:nvPr/>
          </p:nvSpPr>
          <p:spPr>
            <a:xfrm>
              <a:off x="1292491" y="3432037"/>
              <a:ext cx="270876" cy="2464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82A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cap="small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0D9A6D73-8AD3-4768-8E79-3809604FD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2519" y="3453724"/>
              <a:ext cx="190819" cy="209435"/>
            </a:xfrm>
            <a:prstGeom prst="rect">
              <a:avLst/>
            </a:prstGeom>
          </p:spPr>
        </p:pic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88802E2A-74FF-4668-833A-B50FD49352A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7617" y="449794"/>
            <a:ext cx="208189" cy="272247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2A727E22-8D4C-48C0-B058-ED1A54DC3F76}"/>
              </a:ext>
            </a:extLst>
          </p:cNvPr>
          <p:cNvSpPr/>
          <p:nvPr userDrawn="1"/>
        </p:nvSpPr>
        <p:spPr>
          <a:xfrm>
            <a:off x="1216810" y="2718603"/>
            <a:ext cx="3388175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cap="small">
                <a:solidFill>
                  <a:srgbClr val="FF0066"/>
                </a:solidFill>
                <a:latin typeface="+mj-lt"/>
              </a:rPr>
              <a:t>Subheading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4B21F3E-7CD8-4839-A822-C148CCCB88FE}"/>
              </a:ext>
            </a:extLst>
          </p:cNvPr>
          <p:cNvCxnSpPr>
            <a:cxnSpLocks/>
          </p:cNvCxnSpPr>
          <p:nvPr userDrawn="1"/>
        </p:nvCxnSpPr>
        <p:spPr>
          <a:xfrm>
            <a:off x="1236429" y="3098601"/>
            <a:ext cx="3750699" cy="0"/>
          </a:xfrm>
          <a:prstGeom prst="line">
            <a:avLst/>
          </a:prstGeom>
          <a:ln w="28575">
            <a:solidFill>
              <a:srgbClr val="FF0066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8F587C43-5F58-4E48-9619-3220839F004F}"/>
              </a:ext>
            </a:extLst>
          </p:cNvPr>
          <p:cNvSpPr/>
          <p:nvPr userDrawn="1"/>
        </p:nvSpPr>
        <p:spPr>
          <a:xfrm>
            <a:off x="1216810" y="3251724"/>
            <a:ext cx="3388175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cap="small">
                <a:solidFill>
                  <a:srgbClr val="40CBC1"/>
                </a:solidFill>
                <a:latin typeface="+mj-lt"/>
              </a:rPr>
              <a:t>Subheading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40C033A-8227-41AD-838E-5FEA0B0A616F}"/>
              </a:ext>
            </a:extLst>
          </p:cNvPr>
          <p:cNvCxnSpPr>
            <a:cxnSpLocks/>
          </p:cNvCxnSpPr>
          <p:nvPr userDrawn="1"/>
        </p:nvCxnSpPr>
        <p:spPr>
          <a:xfrm>
            <a:off x="1236429" y="3631722"/>
            <a:ext cx="3750699" cy="0"/>
          </a:xfrm>
          <a:prstGeom prst="line">
            <a:avLst/>
          </a:prstGeom>
          <a:ln w="28575">
            <a:solidFill>
              <a:srgbClr val="40CBC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7392A3B-2EE9-4EA9-828E-97C0033D5252}"/>
              </a:ext>
            </a:extLst>
          </p:cNvPr>
          <p:cNvSpPr/>
          <p:nvPr userDrawn="1"/>
        </p:nvSpPr>
        <p:spPr>
          <a:xfrm>
            <a:off x="1216810" y="3784845"/>
            <a:ext cx="3388175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cap="small">
                <a:solidFill>
                  <a:srgbClr val="82AFFF"/>
                </a:solidFill>
                <a:latin typeface="+mj-lt"/>
              </a:rPr>
              <a:t>Subheading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D36E3C3-C466-46B1-8625-0885E72089D5}"/>
              </a:ext>
            </a:extLst>
          </p:cNvPr>
          <p:cNvCxnSpPr>
            <a:cxnSpLocks/>
          </p:cNvCxnSpPr>
          <p:nvPr userDrawn="1"/>
        </p:nvCxnSpPr>
        <p:spPr>
          <a:xfrm>
            <a:off x="1236429" y="4164843"/>
            <a:ext cx="3750699" cy="0"/>
          </a:xfrm>
          <a:prstGeom prst="line">
            <a:avLst/>
          </a:prstGeom>
          <a:ln w="28575">
            <a:solidFill>
              <a:srgbClr val="82AFFF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F040EDF-90DD-4354-9049-18B916A64A6B}"/>
              </a:ext>
            </a:extLst>
          </p:cNvPr>
          <p:cNvCxnSpPr>
            <a:cxnSpLocks/>
            <a:stCxn id="104" idx="3"/>
          </p:cNvCxnSpPr>
          <p:nvPr userDrawn="1"/>
        </p:nvCxnSpPr>
        <p:spPr>
          <a:xfrm>
            <a:off x="4452238" y="4629198"/>
            <a:ext cx="498475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7B64537-A423-4220-9D85-02221EF78E07}"/>
              </a:ext>
            </a:extLst>
          </p:cNvPr>
          <p:cNvSpPr/>
          <p:nvPr userDrawn="1"/>
        </p:nvSpPr>
        <p:spPr>
          <a:xfrm>
            <a:off x="1520639" y="4328588"/>
            <a:ext cx="2931599" cy="601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+mj-lt"/>
              </a:rPr>
              <a:t>Black Textbox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B46A57B9-41B3-4E41-8561-11E29DBA07A1}"/>
              </a:ext>
            </a:extLst>
          </p:cNvPr>
          <p:cNvCxnSpPr>
            <a:cxnSpLocks/>
            <a:stCxn id="106" idx="3"/>
          </p:cNvCxnSpPr>
          <p:nvPr userDrawn="1"/>
        </p:nvCxnSpPr>
        <p:spPr>
          <a:xfrm>
            <a:off x="4452238" y="5357970"/>
            <a:ext cx="498475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DE75000-B2EF-45F9-87C3-EF46DB079F23}"/>
              </a:ext>
            </a:extLst>
          </p:cNvPr>
          <p:cNvSpPr/>
          <p:nvPr userDrawn="1"/>
        </p:nvSpPr>
        <p:spPr>
          <a:xfrm>
            <a:off x="1520639" y="5057360"/>
            <a:ext cx="2931599" cy="601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+mj-lt"/>
              </a:rPr>
              <a:t>Black Textbox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3508B4E-C91C-442B-8B8B-64AA7718FD84}"/>
              </a:ext>
            </a:extLst>
          </p:cNvPr>
          <p:cNvSpPr/>
          <p:nvPr userDrawn="1"/>
        </p:nvSpPr>
        <p:spPr>
          <a:xfrm rot="15864481" flipH="1">
            <a:off x="687695" y="4780824"/>
            <a:ext cx="431501" cy="685800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1702DC8-9E44-45D8-8B79-7EACB619AA0E}"/>
              </a:ext>
            </a:extLst>
          </p:cNvPr>
          <p:cNvSpPr/>
          <p:nvPr userDrawn="1"/>
        </p:nvSpPr>
        <p:spPr>
          <a:xfrm>
            <a:off x="5090588" y="4979034"/>
            <a:ext cx="1365115" cy="372904"/>
          </a:xfrm>
          <a:prstGeom prst="rect">
            <a:avLst/>
          </a:prstGeom>
          <a:solidFill>
            <a:schemeClr val="bg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40CBC1"/>
                </a:solidFill>
                <a:latin typeface="Nexa Demo Light" panose="02000000000000000000" pitchFamily="50" charset="0"/>
              </a:rPr>
              <a:t>✓/✗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4CFD220-2068-46D5-BFFA-BF19FE566728}"/>
              </a:ext>
            </a:extLst>
          </p:cNvPr>
          <p:cNvGrpSpPr/>
          <p:nvPr userDrawn="1"/>
        </p:nvGrpSpPr>
        <p:grpSpPr>
          <a:xfrm>
            <a:off x="1082772" y="1478848"/>
            <a:ext cx="410419" cy="367665"/>
            <a:chOff x="5243049" y="3902075"/>
            <a:chExt cx="410419" cy="367665"/>
          </a:xfrm>
        </p:grpSpPr>
        <p:sp>
          <p:nvSpPr>
            <p:cNvPr id="110" name="Hexagon">
              <a:extLst>
                <a:ext uri="{FF2B5EF4-FFF2-40B4-BE49-F238E27FC236}">
                  <a16:creationId xmlns:a16="http://schemas.microsoft.com/office/drawing/2014/main" id="{2B625414-317C-4481-9537-C5BE01ED7B2D}"/>
                </a:ext>
              </a:extLst>
            </p:cNvPr>
            <p:cNvSpPr/>
            <p:nvPr userDrawn="1"/>
          </p:nvSpPr>
          <p:spPr>
            <a:xfrm rot="5400000">
              <a:off x="5264426" y="3880698"/>
              <a:ext cx="367665" cy="410419"/>
            </a:xfrm>
            <a:prstGeom prst="hexagon">
              <a:avLst/>
            </a:prstGeom>
            <a:solidFill>
              <a:schemeClr val="bg1"/>
            </a:solidFill>
            <a:ln w="12700">
              <a:solidFill>
                <a:srgbClr val="82AFFF"/>
              </a:solidFill>
            </a:ln>
            <a:effectLst>
              <a:outerShdw blurRad="25400" dist="12700" dir="2700000" algn="tl" rotWithShape="0">
                <a:prstClr val="black">
                  <a:alpha val="70000"/>
                </a:prstClr>
              </a:outerShdw>
            </a:effectLst>
          </p:spPr>
          <p:txBody>
            <a:bodyPr vert="vert270" wrap="square" lIns="0" tIns="0" rIns="0" bIns="36000" rtlCol="0" anchor="ctr" anchorCtr="0">
              <a:noAutofit/>
            </a:bodyPr>
            <a:lstStyle/>
            <a:p>
              <a:pPr lvl="0" algn="ctr"/>
              <a:endParaRPr lang="en-GB" sz="2200">
                <a:solidFill>
                  <a:srgbClr val="00B050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9207E145-68C2-4AB6-ADCC-A4ADA2B5A998}"/>
                </a:ext>
              </a:extLst>
            </p:cNvPr>
            <p:cNvSpPr/>
            <p:nvPr userDrawn="1"/>
          </p:nvSpPr>
          <p:spPr>
            <a:xfrm>
              <a:off x="5387109" y="4007079"/>
              <a:ext cx="155336" cy="157655"/>
            </a:xfrm>
            <a:prstGeom prst="rightArrow">
              <a:avLst/>
            </a:prstGeom>
            <a:solidFill>
              <a:schemeClr val="bg1"/>
            </a:solidFill>
            <a:ln w="12700">
              <a:solidFill>
                <a:srgbClr val="82A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8619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68" grpId="0" animBg="1"/>
      <p:bldP spid="63" grpId="0" animBg="1"/>
      <p:bldP spid="72" grpId="0" animBg="1"/>
      <p:bldP spid="107" grpId="0" animBg="1"/>
      <p:bldP spid="108" grpId="0" animBg="1"/>
    </p:bldLst>
  </p:timing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13" userDrawn="1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HideAnswer">
            <a:extLst>
              <a:ext uri="{FF2B5EF4-FFF2-40B4-BE49-F238E27FC236}">
                <a16:creationId xmlns:a16="http://schemas.microsoft.com/office/drawing/2014/main" id="{DAB92D15-0F13-4CCE-8178-B302CA07FE4E}"/>
              </a:ext>
            </a:extLst>
          </p:cNvPr>
          <p:cNvSpPr/>
          <p:nvPr userDrawn="1"/>
        </p:nvSpPr>
        <p:spPr>
          <a:xfrm rot="5400000">
            <a:off x="1164670" y="2022750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13" name="ShowAnswer">
            <a:extLst>
              <a:ext uri="{FF2B5EF4-FFF2-40B4-BE49-F238E27FC236}">
                <a16:creationId xmlns:a16="http://schemas.microsoft.com/office/drawing/2014/main" id="{71058A03-41C5-4A3E-B29F-B69DD8EC7B3D}"/>
              </a:ext>
            </a:extLst>
          </p:cNvPr>
          <p:cNvSpPr/>
          <p:nvPr userDrawn="1"/>
        </p:nvSpPr>
        <p:spPr>
          <a:xfrm rot="5400000">
            <a:off x="1164670" y="2022750"/>
            <a:ext cx="367665" cy="410419"/>
          </a:xfrm>
          <a:prstGeom prst="hexagon">
            <a:avLst/>
          </a:prstGeom>
          <a:solidFill>
            <a:schemeClr val="bg1"/>
          </a:solidFill>
          <a:ln w="19050">
            <a:solidFill>
              <a:srgbClr val="FF0066"/>
            </a:solidFill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rgbClr val="FF0066"/>
                </a:solidFill>
                <a:effectLst/>
              </a:rPr>
              <a:t>🗸</a:t>
            </a:r>
            <a:endParaRPr lang="en-GB" sz="200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1E8D8B6-8896-473E-8B1C-57EDB26C160D}"/>
              </a:ext>
            </a:extLst>
          </p:cNvPr>
          <p:cNvGrpSpPr/>
          <p:nvPr userDrawn="1"/>
        </p:nvGrpSpPr>
        <p:grpSpPr>
          <a:xfrm>
            <a:off x="1123096" y="635859"/>
            <a:ext cx="343043" cy="311970"/>
            <a:chOff x="169058" y="2851115"/>
            <a:chExt cx="343043" cy="311970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AE49E38-03FA-4D03-AAC5-A88255A29C4E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6E.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BBCDB9F-283F-4254-ACEB-F779E68463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C7F0BDB-AC30-48DA-8D38-7BD411B00E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32B0D824-7A2E-48AF-864F-EAFB79E1D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HideAnswer">
            <a:extLst>
              <a:ext uri="{FF2B5EF4-FFF2-40B4-BE49-F238E27FC236}">
                <a16:creationId xmlns:a16="http://schemas.microsoft.com/office/drawing/2014/main" id="{215D27E0-2C18-4845-AB92-D7AD62BC6FD7}"/>
              </a:ext>
            </a:extLst>
          </p:cNvPr>
          <p:cNvSpPr/>
          <p:nvPr userDrawn="1"/>
        </p:nvSpPr>
        <p:spPr>
          <a:xfrm rot="5400000">
            <a:off x="1878728" y="2022750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20" name="ShowAnswer">
            <a:extLst>
              <a:ext uri="{FF2B5EF4-FFF2-40B4-BE49-F238E27FC236}">
                <a16:creationId xmlns:a16="http://schemas.microsoft.com/office/drawing/2014/main" id="{53427BF7-AB22-4494-85BA-9F475806BBEC}"/>
              </a:ext>
            </a:extLst>
          </p:cNvPr>
          <p:cNvSpPr/>
          <p:nvPr userDrawn="1"/>
        </p:nvSpPr>
        <p:spPr>
          <a:xfrm rot="5400000">
            <a:off x="1878728" y="2022750"/>
            <a:ext cx="367665" cy="410419"/>
          </a:xfrm>
          <a:prstGeom prst="hexagon">
            <a:avLst/>
          </a:prstGeom>
          <a:solidFill>
            <a:schemeClr val="bg1"/>
          </a:solidFill>
          <a:ln w="19050">
            <a:solidFill>
              <a:srgbClr val="82AFFF"/>
            </a:solidFill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rgbClr val="82AFFF"/>
                </a:solidFill>
                <a:effectLst/>
              </a:rPr>
              <a:t>🗸</a:t>
            </a:r>
            <a:endParaRPr lang="en-GB" sz="20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E2ECAED-5338-4121-A344-92BF99253640}"/>
              </a:ext>
            </a:extLst>
          </p:cNvPr>
          <p:cNvGrpSpPr/>
          <p:nvPr userDrawn="1"/>
        </p:nvGrpSpPr>
        <p:grpSpPr>
          <a:xfrm>
            <a:off x="1837154" y="635859"/>
            <a:ext cx="343043" cy="311970"/>
            <a:chOff x="169058" y="2851115"/>
            <a:chExt cx="343043" cy="31197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FCCAC57-E7B4-4384-8B7A-42E1B9B798EF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FF0066"/>
                  </a:solidFill>
                  <a:latin typeface="Segoe Print" panose="02000600000000000000" pitchFamily="2" charset="0"/>
                </a:rPr>
                <a:t>6E.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B899EF-6951-49F7-A873-BEBB62049F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BC4A1DB-5248-4E03-A53C-4A9C5112ED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40C2677-428A-4043-8993-4E375F7CC5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HideAnswer">
            <a:extLst>
              <a:ext uri="{FF2B5EF4-FFF2-40B4-BE49-F238E27FC236}">
                <a16:creationId xmlns:a16="http://schemas.microsoft.com/office/drawing/2014/main" id="{C58F2F21-EE64-4F9B-9373-C9C24EA83672}"/>
              </a:ext>
            </a:extLst>
          </p:cNvPr>
          <p:cNvSpPr/>
          <p:nvPr userDrawn="1"/>
        </p:nvSpPr>
        <p:spPr>
          <a:xfrm rot="5400000">
            <a:off x="200765" y="1968078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ShowAnswer">
            <a:extLst>
              <a:ext uri="{FF2B5EF4-FFF2-40B4-BE49-F238E27FC236}">
                <a16:creationId xmlns:a16="http://schemas.microsoft.com/office/drawing/2014/main" id="{508CC7F8-1883-4A15-AB4D-6026CAC21FF3}"/>
              </a:ext>
            </a:extLst>
          </p:cNvPr>
          <p:cNvSpPr/>
          <p:nvPr userDrawn="1"/>
        </p:nvSpPr>
        <p:spPr>
          <a:xfrm rot="5400000">
            <a:off x="200765" y="1968078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  <p:bldP spid="113" grpId="0" animBg="1"/>
      <p:bldP spid="113" grpId="1" animBg="1"/>
      <p:bldP spid="119" grpId="0" animBg="1"/>
      <p:bldP spid="119" grpId="1" animBg="1"/>
      <p:bldP spid="120" grpId="0" animBg="1"/>
      <p:bldP spid="120" grpId="1" animBg="1"/>
      <p:bldP spid="16" grpId="0" animBg="1"/>
      <p:bldP spid="16" grpId="1" animBg="1"/>
      <p:bldP spid="17" grpId="0" animBg="1"/>
      <p:bldP spid="17" grpId="1" animBg="1"/>
      <p:bldP spid="17" grpId="2" animBg="1"/>
    </p:bldLst>
  </p:timing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13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5B91603-FA55-4346-9BC8-68D724BCA42F}"/>
              </a:ext>
            </a:extLst>
          </p:cNvPr>
          <p:cNvSpPr/>
          <p:nvPr userDrawn="1"/>
        </p:nvSpPr>
        <p:spPr>
          <a:xfrm>
            <a:off x="740" y="-2380"/>
            <a:ext cx="9143260" cy="363227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0185B148-3728-4358-BFF2-79F00A8B9A50}"/>
              </a:ext>
            </a:extLst>
          </p:cNvPr>
          <p:cNvSpPr/>
          <p:nvPr userDrawn="1"/>
        </p:nvSpPr>
        <p:spPr>
          <a:xfrm>
            <a:off x="31469" y="7140"/>
            <a:ext cx="390011" cy="353706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24" name="Right Triangle 5">
            <a:extLst>
              <a:ext uri="{FF2B5EF4-FFF2-40B4-BE49-F238E27FC236}">
                <a16:creationId xmlns:a16="http://schemas.microsoft.com/office/drawing/2014/main" id="{E03B7312-9D1A-4CCF-8BE3-4AA20B8EF162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B30AC9-2144-4D1A-9BA5-CDEAD7E6207C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4ED1C8-0B94-4433-8447-A8C888BADD73}"/>
              </a:ext>
            </a:extLst>
          </p:cNvPr>
          <p:cNvSpPr/>
          <p:nvPr userDrawn="1"/>
        </p:nvSpPr>
        <p:spPr>
          <a:xfrm>
            <a:off x="6996947" y="-12817"/>
            <a:ext cx="1876928" cy="37366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b="0" kern="1200" cap="sm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23/03/2023</a:t>
            </a:fld>
            <a:endParaRPr lang="en-GB" sz="1800" b="0" kern="1200" cap="sm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D799F173-D1E0-4E37-83CF-5A8D05DF0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"/>
            <a:ext cx="6738874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ctr">
              <a:defRPr sz="1800" b="0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pic>
        <p:nvPicPr>
          <p:cNvPr id="28" name="Picture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40DA9C-C4BC-44E4-96D9-1381CE704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" y="33830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602EA74-E68A-42DB-B966-AB8D67482C07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1B14E15-CAFF-4752-A761-1A4E426A92E1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chemeClr val="tx1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2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F062EC90-466B-41CF-A666-B1D087982C6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6523E11-5E06-4056-AB31-2B265B8B5267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34" name="Rectangle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12C4BD4-948C-4D9D-A8BD-BDDB6C9D332A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35" name="Oval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FC6ADDD-9CEB-4307-852E-E566691FD749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chemeClr val="tx1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6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501FAEC-8DE5-4BD9-B2AA-754621FBA2F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43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4332" userDrawn="1">
          <p15:clr>
            <a:srgbClr val="A4A3A4"/>
          </p15:clr>
        </p15:guide>
        <p15:guide id="3" pos="1882" userDrawn="1">
          <p15:clr>
            <a:srgbClr val="A4A3A4"/>
          </p15:clr>
        </p15:guide>
        <p15:guide id="4" pos="113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975" userDrawn="1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5647" userDrawn="1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  <p15:guide id="19" pos="4762" userDrawn="1">
          <p15:clr>
            <a:srgbClr val="A4A3A4"/>
          </p15:clr>
        </p15:guide>
        <p15:guide id="20" pos="3878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Ke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2092723-535D-40E8-B398-52688C91F837}"/>
              </a:ext>
            </a:extLst>
          </p:cNvPr>
          <p:cNvSpPr/>
          <p:nvPr userDrawn="1"/>
        </p:nvSpPr>
        <p:spPr>
          <a:xfrm>
            <a:off x="740" y="-2380"/>
            <a:ext cx="9143260" cy="363227"/>
          </a:xfrm>
          <a:prstGeom prst="rect">
            <a:avLst/>
          </a:prstGeom>
          <a:solidFill>
            <a:srgbClr val="40CBC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E5F40AA3-92BD-4BC5-82E8-BA2841C78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"/>
            <a:ext cx="6738874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ctr">
              <a:defRPr sz="1800" b="1" cap="small" baseline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894DDCE7-2867-4A62-B34A-33072DC04BDD}"/>
              </a:ext>
            </a:extLst>
          </p:cNvPr>
          <p:cNvSpPr/>
          <p:nvPr userDrawn="1"/>
        </p:nvSpPr>
        <p:spPr>
          <a:xfrm>
            <a:off x="31469" y="7140"/>
            <a:ext cx="390011" cy="353706"/>
          </a:xfrm>
          <a:prstGeom prst="rect">
            <a:avLst/>
          </a:prstGeom>
          <a:solidFill>
            <a:srgbClr val="40CBC1"/>
          </a:solidFill>
          <a:ln w="6350">
            <a:solidFill>
              <a:srgbClr val="40CBC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36" name="Right Triangle 5">
            <a:extLst>
              <a:ext uri="{FF2B5EF4-FFF2-40B4-BE49-F238E27FC236}">
                <a16:creationId xmlns:a16="http://schemas.microsoft.com/office/drawing/2014/main" id="{FC848380-4A4B-49B5-A066-C20E18886C9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9E905-BD25-46C2-A17B-B470C9C1B01C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76F414-BB8D-4210-BD7E-3C88FA8A87A7}"/>
              </a:ext>
            </a:extLst>
          </p:cNvPr>
          <p:cNvSpPr/>
          <p:nvPr userDrawn="1"/>
        </p:nvSpPr>
        <p:spPr>
          <a:xfrm>
            <a:off x="6996947" y="-12817"/>
            <a:ext cx="1876928" cy="37366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23/03/2023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" name="Picture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3D3983-02F7-4E5B-BF53-531CA71E7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" y="33830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41DA4A-6370-4B78-9F56-C13E9CA6F45A}"/>
              </a:ext>
            </a:extLst>
          </p:cNvPr>
          <p:cNvSpPr txBox="1"/>
          <p:nvPr userDrawn="1"/>
        </p:nvSpPr>
        <p:spPr>
          <a:xfrm>
            <a:off x="844527" y="2974530"/>
            <a:ext cx="28283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Text spanning half an example box goes in here.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6D5B14D-2E6C-4186-A04D-EAF94755293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515442062"/>
              </p:ext>
            </p:extLst>
          </p:nvPr>
        </p:nvGraphicFramePr>
        <p:xfrm>
          <a:off x="702332" y="2461071"/>
          <a:ext cx="3213101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13000" imgH="279360" progId="Equation.DSMT4">
                  <p:embed/>
                </p:oleObj>
              </mc:Choice>
              <mc:Fallback>
                <p:oleObj name="Equation" r:id="rId4" imgW="321300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6D5B14D-2E6C-4186-A04D-EAF9475529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2332" y="2461071"/>
                        <a:ext cx="3213101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3B4C444-0D39-4582-A294-470DF81F2259}"/>
              </a:ext>
            </a:extLst>
          </p:cNvPr>
          <p:cNvSpPr txBox="1"/>
          <p:nvPr userDrawn="1"/>
        </p:nvSpPr>
        <p:spPr>
          <a:xfrm>
            <a:off x="196828" y="2439872"/>
            <a:ext cx="2773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(a)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6A9ACD-F927-4DD7-8BC2-F7D723D921BA}"/>
              </a:ext>
            </a:extLst>
          </p:cNvPr>
          <p:cNvSpPr/>
          <p:nvPr userDrawn="1"/>
        </p:nvSpPr>
        <p:spPr>
          <a:xfrm>
            <a:off x="473799" y="1225243"/>
            <a:ext cx="5802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>
                <a:latin typeface="+mj-lt"/>
              </a:rPr>
              <a:t>The</a:t>
            </a:r>
            <a:r>
              <a:rPr lang="en-GB" sz="1600" i="1">
                <a:latin typeface="+mj-lt"/>
              </a:rPr>
              <a:t> </a:t>
            </a:r>
            <a:r>
              <a:rPr lang="en-GB" sz="1600" i="1" u="sng">
                <a:solidFill>
                  <a:srgbClr val="40CBC1"/>
                </a:solidFill>
                <a:latin typeface="+mj-lt"/>
              </a:rPr>
              <a:t>key fact</a:t>
            </a:r>
            <a:r>
              <a:rPr lang="en-GB" sz="1600">
                <a:latin typeface="+mj-lt"/>
              </a:rPr>
              <a:t> is something to do with </a:t>
            </a:r>
            <a:r>
              <a:rPr lang="en-GB" sz="1600" i="1" u="sng">
                <a:solidFill>
                  <a:srgbClr val="40CBC1"/>
                </a:solidFill>
                <a:latin typeface="+mj-lt"/>
              </a:rPr>
              <a:t>something else</a:t>
            </a:r>
            <a:r>
              <a:rPr lang="en-GB" sz="1600">
                <a:latin typeface="+mj-lt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05C7C4-FE20-4667-818A-209BC5CA01CC}"/>
              </a:ext>
            </a:extLst>
          </p:cNvPr>
          <p:cNvSpPr/>
          <p:nvPr userDrawn="1"/>
        </p:nvSpPr>
        <p:spPr>
          <a:xfrm>
            <a:off x="182184" y="484552"/>
            <a:ext cx="3158109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cap="small">
                <a:solidFill>
                  <a:srgbClr val="40CBC1"/>
                </a:solidFill>
                <a:latin typeface="Century Gothic" panose="020B0502020202020204" pitchFamily="34" charset="0"/>
              </a:rPr>
              <a:t>Table of Contents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CC8F2A-3FC5-4857-90D3-DAE08B2DB2B3}"/>
              </a:ext>
            </a:extLst>
          </p:cNvPr>
          <p:cNvCxnSpPr>
            <a:cxnSpLocks/>
          </p:cNvCxnSpPr>
          <p:nvPr userDrawn="1"/>
        </p:nvCxnSpPr>
        <p:spPr>
          <a:xfrm>
            <a:off x="182184" y="864550"/>
            <a:ext cx="3658160" cy="0"/>
          </a:xfrm>
          <a:prstGeom prst="line">
            <a:avLst/>
          </a:prstGeom>
          <a:ln w="28575">
            <a:solidFill>
              <a:srgbClr val="40CBC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0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71">
          <p15:clr>
            <a:srgbClr val="A4A3A4"/>
          </p15:clr>
        </p15:guide>
        <p15:guide id="2" pos="3833" userDrawn="1">
          <p15:clr>
            <a:srgbClr val="A4A3A4"/>
          </p15:clr>
        </p15:guide>
        <p15:guide id="3" pos="1950">
          <p15:clr>
            <a:srgbClr val="A4A3A4"/>
          </p15:clr>
        </p15:guide>
        <p15:guide id="4" pos="90" userDrawn="1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903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0E7BD49-C503-43EC-B3B1-F70AF50AD432}"/>
              </a:ext>
            </a:extLst>
          </p:cNvPr>
          <p:cNvGrpSpPr/>
          <p:nvPr userDrawn="1"/>
        </p:nvGrpSpPr>
        <p:grpSpPr>
          <a:xfrm>
            <a:off x="8135650" y="5205105"/>
            <a:ext cx="410586" cy="420206"/>
            <a:chOff x="8135650" y="6391145"/>
            <a:chExt cx="410586" cy="4202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E281786-ABE6-4812-8C9C-F2DB8D15A9E6}"/>
                </a:ext>
              </a:extLst>
            </p:cNvPr>
            <p:cNvSpPr/>
            <p:nvPr userDrawn="1"/>
          </p:nvSpPr>
          <p:spPr>
            <a:xfrm>
              <a:off x="8135650" y="6391145"/>
              <a:ext cx="410586" cy="42020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8" name="Picture 4" descr="http://chittagongit.com/images/arrow-image-icon/arrow-image-icon-10.jpg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E35854B-B1DE-4CDA-B24D-9820E7E504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8192553" y="6454600"/>
              <a:ext cx="296781" cy="29678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054420E-F823-4CEE-9B15-224062435C04}"/>
              </a:ext>
            </a:extLst>
          </p:cNvPr>
          <p:cNvGrpSpPr/>
          <p:nvPr userDrawn="1"/>
        </p:nvGrpSpPr>
        <p:grpSpPr>
          <a:xfrm>
            <a:off x="8604743" y="5176698"/>
            <a:ext cx="410588" cy="489534"/>
            <a:chOff x="8604743" y="6362738"/>
            <a:chExt cx="410588" cy="489534"/>
          </a:xfrm>
        </p:grpSpPr>
        <p:sp>
          <p:nvSpPr>
            <p:cNvPr id="20" name="Rectangle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830534A-DC85-420A-B748-8C8069C0E524}"/>
                </a:ext>
              </a:extLst>
            </p:cNvPr>
            <p:cNvSpPr/>
            <p:nvPr userDrawn="1"/>
          </p:nvSpPr>
          <p:spPr>
            <a:xfrm>
              <a:off x="8604743" y="6362738"/>
              <a:ext cx="410588" cy="48953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sp>
          <p:nvSpPr>
            <p:cNvPr id="21" name="Oval 2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8455727B-11BF-4D29-8E84-66D56BD14E15}"/>
                </a:ext>
              </a:extLst>
            </p:cNvPr>
            <p:cNvSpPr/>
            <p:nvPr userDrawn="1"/>
          </p:nvSpPr>
          <p:spPr>
            <a:xfrm rot="10800000">
              <a:off x="8604744" y="6390607"/>
              <a:ext cx="410587" cy="42020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  <a:alpha val="80000"/>
                  </a:schemeClr>
                </a:gs>
                <a:gs pos="43000">
                  <a:srgbClr val="82AFFF"/>
                </a:gs>
              </a:gsLst>
              <a:lin ang="2700000" scaled="1"/>
              <a:tileRect/>
            </a:gra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2" name="Picture 4" descr="http://chittagongit.com/images/arrow-image-icon/arrow-image-icon-10.jpg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8A865F4-5C05-48AD-88DC-125DAB2A7D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646" y="6450577"/>
              <a:ext cx="296782" cy="2967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62826BD-39EB-4625-B7C0-7C06073FC328}"/>
              </a:ext>
            </a:extLst>
          </p:cNvPr>
          <p:cNvSpPr/>
          <p:nvPr userDrawn="1"/>
        </p:nvSpPr>
        <p:spPr>
          <a:xfrm>
            <a:off x="740" y="-2380"/>
            <a:ext cx="9143260" cy="363227"/>
          </a:xfrm>
          <a:prstGeom prst="rect">
            <a:avLst/>
          </a:prstGeom>
          <a:solidFill>
            <a:srgbClr val="82AFFF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2" name="Rectangle 31">
            <a:hlinkClick r:id="" action="ppaction://noaction"/>
            <a:extLst>
              <a:ext uri="{FF2B5EF4-FFF2-40B4-BE49-F238E27FC236}">
                <a16:creationId xmlns:a16="http://schemas.microsoft.com/office/drawing/2014/main" id="{94B6E908-B92E-41B8-86C2-A1D8CEC5CB25}"/>
              </a:ext>
            </a:extLst>
          </p:cNvPr>
          <p:cNvSpPr/>
          <p:nvPr userDrawn="1"/>
        </p:nvSpPr>
        <p:spPr>
          <a:xfrm>
            <a:off x="31469" y="7140"/>
            <a:ext cx="390011" cy="353706"/>
          </a:xfrm>
          <a:prstGeom prst="rect">
            <a:avLst/>
          </a:prstGeom>
          <a:solidFill>
            <a:srgbClr val="82AFFF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33" name="Right Triangle 5">
            <a:extLst>
              <a:ext uri="{FF2B5EF4-FFF2-40B4-BE49-F238E27FC236}">
                <a16:creationId xmlns:a16="http://schemas.microsoft.com/office/drawing/2014/main" id="{81DA4358-B2CA-4602-96D2-0DFCE4E65D31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284764-A3BB-4F19-87A0-BC7E1D559A28}"/>
              </a:ext>
            </a:extLst>
          </p:cNvPr>
          <p:cNvSpPr/>
          <p:nvPr userDrawn="1"/>
        </p:nvSpPr>
        <p:spPr>
          <a:xfrm>
            <a:off x="6996947" y="-12817"/>
            <a:ext cx="1876928" cy="37366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23/03/2023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7" name="Picture 36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9A377D54-2BA6-4911-92F8-D731C8DB99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" y="33830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Title 3">
            <a:extLst>
              <a:ext uri="{FF2B5EF4-FFF2-40B4-BE49-F238E27FC236}">
                <a16:creationId xmlns:a16="http://schemas.microsoft.com/office/drawing/2014/main" id="{00AE564D-C277-4EBD-A0AD-1B235F29A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"/>
            <a:ext cx="6738874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ctr">
              <a:defRPr sz="1800" b="1" cap="small" baseline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42ABCA-BBD3-4D4E-9210-25FB15B37F96}"/>
              </a:ext>
            </a:extLst>
          </p:cNvPr>
          <p:cNvSpPr/>
          <p:nvPr userDrawn="1"/>
        </p:nvSpPr>
        <p:spPr>
          <a:xfrm>
            <a:off x="1049102" y="1345054"/>
            <a:ext cx="410420" cy="2431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07000"/>
              </a:lnSpc>
              <a:spcAft>
                <a:spcPts val="600"/>
              </a:spcAft>
            </a:pPr>
            <a:r>
              <a:rPr lang="en-GB" sz="160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(a)</a:t>
            </a:r>
            <a:endParaRPr lang="en-GB" sz="16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E7C0C5-6811-467B-88E3-C7548A80E5B3}"/>
              </a:ext>
            </a:extLst>
          </p:cNvPr>
          <p:cNvSpPr/>
          <p:nvPr userDrawn="1"/>
        </p:nvSpPr>
        <p:spPr>
          <a:xfrm>
            <a:off x="1547813" y="621024"/>
            <a:ext cx="6011862" cy="506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This is where the text for a question would go. Text could overflow onto the next line.</a:t>
            </a:r>
            <a:endParaRPr lang="en-GB" sz="16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12398FC-4B65-402C-AC62-B15991704BE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88668621"/>
              </p:ext>
            </p:extLst>
          </p:nvPr>
        </p:nvGraphicFramePr>
        <p:xfrm>
          <a:off x="2904263" y="1841754"/>
          <a:ext cx="316230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62240" imgH="1307880" progId="Equation.DSMT4">
                  <p:embed/>
                </p:oleObj>
              </mc:Choice>
              <mc:Fallback>
                <p:oleObj name="Equation" r:id="rId5" imgW="3162240" imgH="13078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112398FC-4B65-402C-AC62-B15991704B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4263" y="1841754"/>
                        <a:ext cx="316230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D293D584-A6D0-4BC1-9E03-D9CFE38835C4}"/>
              </a:ext>
            </a:extLst>
          </p:cNvPr>
          <p:cNvSpPr/>
          <p:nvPr userDrawn="1"/>
        </p:nvSpPr>
        <p:spPr>
          <a:xfrm>
            <a:off x="1547812" y="1349075"/>
            <a:ext cx="5653087" cy="2431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This is where a sub-question would go.</a:t>
            </a:r>
            <a:endParaRPr lang="en-GB" sz="160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HideAnswer">
            <a:extLst>
              <a:ext uri="{FF2B5EF4-FFF2-40B4-BE49-F238E27FC236}">
                <a16:creationId xmlns:a16="http://schemas.microsoft.com/office/drawing/2014/main" id="{41A8C899-AE46-4E05-865E-B0B9188DB8A1}"/>
              </a:ext>
            </a:extLst>
          </p:cNvPr>
          <p:cNvSpPr/>
          <p:nvPr userDrawn="1"/>
        </p:nvSpPr>
        <p:spPr>
          <a:xfrm rot="5400000">
            <a:off x="1164670" y="2022750"/>
            <a:ext cx="367665" cy="410419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🗸</a:t>
            </a:r>
            <a:endParaRPr lang="en-GB" sz="20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52" name="ShowAnswer">
            <a:extLst>
              <a:ext uri="{FF2B5EF4-FFF2-40B4-BE49-F238E27FC236}">
                <a16:creationId xmlns:a16="http://schemas.microsoft.com/office/drawing/2014/main" id="{5B9F43E6-52B7-47D1-B9FE-70147D07B00A}"/>
              </a:ext>
            </a:extLst>
          </p:cNvPr>
          <p:cNvSpPr/>
          <p:nvPr userDrawn="1"/>
        </p:nvSpPr>
        <p:spPr>
          <a:xfrm rot="5400000">
            <a:off x="1164670" y="2022750"/>
            <a:ext cx="367665" cy="410419"/>
          </a:xfrm>
          <a:prstGeom prst="hexagon">
            <a:avLst/>
          </a:prstGeom>
          <a:solidFill>
            <a:schemeClr val="bg1"/>
          </a:solidFill>
          <a:ln w="19050">
            <a:solidFill>
              <a:srgbClr val="FF0066"/>
            </a:solidFill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0" i="0" kern="1200">
                <a:solidFill>
                  <a:srgbClr val="FF0066"/>
                </a:solidFill>
                <a:effectLst/>
              </a:rPr>
              <a:t>🗸</a:t>
            </a:r>
            <a:endParaRPr lang="en-GB" sz="200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3ED83BB-EA4D-425B-B8C9-B14CEAF9F739}"/>
              </a:ext>
            </a:extLst>
          </p:cNvPr>
          <p:cNvGrpSpPr/>
          <p:nvPr userDrawn="1"/>
        </p:nvGrpSpPr>
        <p:grpSpPr>
          <a:xfrm>
            <a:off x="1123096" y="635859"/>
            <a:ext cx="343043" cy="311970"/>
            <a:chOff x="169058" y="2851115"/>
            <a:chExt cx="343043" cy="31197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ED9F1DC-3D64-4D2F-934B-043C5FF0A07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6E.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FECC498-FE90-4D01-B319-5B1218A2DE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B47AD72-CC0C-49E7-AECD-5CDC5126C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9E59A27-D760-4752-BFAA-0808786C2A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1DE4B10-0B47-4346-8E7B-AF159008665B}"/>
              </a:ext>
            </a:extLst>
          </p:cNvPr>
          <p:cNvSpPr txBox="1"/>
          <p:nvPr userDrawn="1"/>
        </p:nvSpPr>
        <p:spPr>
          <a:xfrm>
            <a:off x="2268538" y="1940731"/>
            <a:ext cx="27732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(a)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EE9314-DAF1-4297-840D-E688F79CF653}"/>
              </a:ext>
            </a:extLst>
          </p:cNvPr>
          <p:cNvSpPr/>
          <p:nvPr userDrawn="1"/>
        </p:nvSpPr>
        <p:spPr>
          <a:xfrm>
            <a:off x="473799" y="3691436"/>
            <a:ext cx="58028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>
                <a:latin typeface="+mj-lt"/>
              </a:rPr>
              <a:t>The</a:t>
            </a:r>
            <a:r>
              <a:rPr lang="en-GB" sz="1600" i="1">
                <a:latin typeface="+mj-lt"/>
              </a:rPr>
              <a:t> </a:t>
            </a:r>
            <a:r>
              <a:rPr lang="en-GB" sz="1600" i="1" u="sng">
                <a:solidFill>
                  <a:srgbClr val="82AFFF"/>
                </a:solidFill>
                <a:latin typeface="+mj-lt"/>
              </a:rPr>
              <a:t>key fact</a:t>
            </a:r>
            <a:r>
              <a:rPr lang="en-GB" sz="1600">
                <a:solidFill>
                  <a:srgbClr val="82AFFF"/>
                </a:solidFill>
                <a:latin typeface="+mj-lt"/>
              </a:rPr>
              <a:t> </a:t>
            </a:r>
            <a:r>
              <a:rPr lang="en-GB" sz="1600">
                <a:latin typeface="+mj-lt"/>
              </a:rPr>
              <a:t>is something to do with </a:t>
            </a:r>
            <a:r>
              <a:rPr lang="en-GB" sz="1600" i="1" u="sng">
                <a:solidFill>
                  <a:srgbClr val="82AFFF"/>
                </a:solidFill>
                <a:latin typeface="+mj-lt"/>
              </a:rPr>
              <a:t>something else</a:t>
            </a:r>
            <a:r>
              <a:rPr lang="en-GB" sz="160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0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2" grpId="0" animBg="1"/>
      <p:bldP spid="52" grpId="1" animBg="1"/>
    </p:bldLst>
  </p:timing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ueExam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19807D-7220-47BD-ACA0-4A623E3A6508}"/>
              </a:ext>
            </a:extLst>
          </p:cNvPr>
          <p:cNvCxnSpPr/>
          <p:nvPr userDrawn="1"/>
        </p:nvCxnSpPr>
        <p:spPr>
          <a:xfrm>
            <a:off x="1466139" y="467690"/>
            <a:ext cx="6093536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D3ECC455-AED1-45AE-BE50-EF0137D6DB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9"/>
            <a:ext cx="5905344" cy="219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Autofit/>
          </a:bodyPr>
          <a:lstStyle>
            <a:lvl1pPr algn="l">
              <a:defRPr sz="2000" b="1" cap="all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0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rgbClr val="40CBC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27946C0-40F1-4658-A187-A0AF4DDD6FB9}"/>
              </a:ext>
            </a:extLst>
          </p:cNvPr>
          <p:cNvCxnSpPr/>
          <p:nvPr userDrawn="1"/>
        </p:nvCxnSpPr>
        <p:spPr>
          <a:xfrm>
            <a:off x="1466139" y="420392"/>
            <a:ext cx="6093536" cy="0"/>
          </a:xfrm>
          <a:prstGeom prst="line">
            <a:avLst/>
          </a:prstGeom>
          <a:ln w="28575">
            <a:solidFill>
              <a:srgbClr val="40C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3">
            <a:extLst>
              <a:ext uri="{FF2B5EF4-FFF2-40B4-BE49-F238E27FC236}">
                <a16:creationId xmlns:a16="http://schemas.microsoft.com/office/drawing/2014/main" id="{068BEFA1-88D8-4C11-87F2-5C06093DCD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6748" y="61322"/>
            <a:ext cx="6011862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l">
              <a:defRPr sz="1800" b="1" cap="small" baseline="0">
                <a:ln w="3175">
                  <a:noFill/>
                </a:ln>
                <a:solidFill>
                  <a:srgbClr val="40CBC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ACB6C7D-DE78-4F89-BEFB-47594DF64EAA}"/>
              </a:ext>
            </a:extLst>
          </p:cNvPr>
          <p:cNvSpPr/>
          <p:nvPr userDrawn="1"/>
        </p:nvSpPr>
        <p:spPr>
          <a:xfrm>
            <a:off x="1573365" y="736308"/>
            <a:ext cx="5559835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>
                <a:solidFill>
                  <a:schemeClr val="tx1"/>
                </a:solidFill>
                <a:latin typeface="+mj-lt"/>
              </a:rPr>
              <a:t>Textbook Exercise </a:t>
            </a:r>
            <a:r>
              <a:rPr lang="en-US" sz="1600" b="1">
                <a:solidFill>
                  <a:schemeClr val="tx1"/>
                </a:solidFill>
                <a:latin typeface="+mj-lt"/>
              </a:rPr>
              <a:t>6B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GB" sz="1600">
                <a:solidFill>
                  <a:schemeClr val="tx1"/>
                </a:solidFill>
                <a:latin typeface="Webdings" panose="05030102010509060703" pitchFamily="18" charset="2"/>
              </a:rPr>
              <a:t>4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</a:t>
            </a:r>
            <a:r>
              <a:rPr lang="en-GB" sz="1600" b="1">
                <a:solidFill>
                  <a:schemeClr val="tx1"/>
                </a:solidFill>
                <a:latin typeface="+mj-lt"/>
              </a:rPr>
              <a:t>Page 91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(Answers P546)</a:t>
            </a:r>
            <a:endParaRPr lang="en-US" sz="1600" cap="small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A4F254-4D17-45BE-BE36-507DF7100263}"/>
              </a:ext>
            </a:extLst>
          </p:cNvPr>
          <p:cNvCxnSpPr>
            <a:cxnSpLocks/>
          </p:cNvCxnSpPr>
          <p:nvPr userDrawn="1"/>
        </p:nvCxnSpPr>
        <p:spPr>
          <a:xfrm>
            <a:off x="1573366" y="1116306"/>
            <a:ext cx="563849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2F717E3-C98E-43C3-A7CB-9DE78D22CF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5082382"/>
              </p:ext>
            </p:extLst>
          </p:nvPr>
        </p:nvGraphicFramePr>
        <p:xfrm>
          <a:off x="2214998" y="1474080"/>
          <a:ext cx="4714005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3060">
                  <a:extLst>
                    <a:ext uri="{9D8B030D-6E8A-4147-A177-3AD203B41FA5}">
                      <a16:colId xmlns:a16="http://schemas.microsoft.com/office/drawing/2014/main" val="32939264"/>
                    </a:ext>
                  </a:extLst>
                </a:gridCol>
                <a:gridCol w="2610945">
                  <a:extLst>
                    <a:ext uri="{9D8B030D-6E8A-4147-A177-3AD203B41FA5}">
                      <a16:colId xmlns:a16="http://schemas.microsoft.com/office/drawing/2014/main" val="2832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Starter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5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a(ii), c(ii)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580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a(ii), c(ii)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84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387059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851F909-7CB7-4716-B6C3-C664583F844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65388828"/>
              </p:ext>
            </p:extLst>
          </p:nvPr>
        </p:nvGraphicFramePr>
        <p:xfrm>
          <a:off x="1889325" y="3588630"/>
          <a:ext cx="5365350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29394">
                  <a:extLst>
                    <a:ext uri="{9D8B030D-6E8A-4147-A177-3AD203B41FA5}">
                      <a16:colId xmlns:a16="http://schemas.microsoft.com/office/drawing/2014/main" val="32939264"/>
                    </a:ext>
                  </a:extLst>
                </a:gridCol>
                <a:gridCol w="3635956">
                  <a:extLst>
                    <a:ext uri="{9D8B030D-6E8A-4147-A177-3AD203B41FA5}">
                      <a16:colId xmlns:a16="http://schemas.microsoft.com/office/drawing/2014/main" val="2832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Main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5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Q5-10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5807085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CAFD00A6-EC06-4E19-89BC-EE2C9C88A2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8" y="683996"/>
            <a:ext cx="655638" cy="5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0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rgbClr val="40CBC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A4F254-4D17-45BE-BE36-507DF7100263}"/>
              </a:ext>
            </a:extLst>
          </p:cNvPr>
          <p:cNvCxnSpPr>
            <a:cxnSpLocks/>
          </p:cNvCxnSpPr>
          <p:nvPr userDrawn="1"/>
        </p:nvCxnSpPr>
        <p:spPr>
          <a:xfrm>
            <a:off x="1573366" y="1116306"/>
            <a:ext cx="5638493" cy="0"/>
          </a:xfrm>
          <a:prstGeom prst="line">
            <a:avLst/>
          </a:prstGeom>
          <a:ln w="28575">
            <a:solidFill>
              <a:srgbClr val="40CBC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CAFD00A6-EC06-4E19-89BC-EE2C9C88A2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8" y="683996"/>
            <a:ext cx="655638" cy="524510"/>
          </a:xfrm>
          <a:prstGeom prst="rect">
            <a:avLst/>
          </a:prstGeom>
        </p:spPr>
      </p:pic>
      <p:sp>
        <p:nvSpPr>
          <p:cNvPr id="21" name="Title 3">
            <a:extLst>
              <a:ext uri="{FF2B5EF4-FFF2-40B4-BE49-F238E27FC236}">
                <a16:creationId xmlns:a16="http://schemas.microsoft.com/office/drawing/2014/main" id="{898FD972-1A9C-42A6-89C0-618A46F29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3366" y="735288"/>
            <a:ext cx="6011862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l">
              <a:defRPr sz="1800" b="1" cap="small" baseline="0">
                <a:ln w="3175">
                  <a:noFill/>
                </a:ln>
                <a:solidFill>
                  <a:srgbClr val="40CBC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5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5B91603-FA55-4346-9BC8-68D724BCA42F}"/>
              </a:ext>
            </a:extLst>
          </p:cNvPr>
          <p:cNvSpPr/>
          <p:nvPr userDrawn="1"/>
        </p:nvSpPr>
        <p:spPr>
          <a:xfrm>
            <a:off x="740" y="-2380"/>
            <a:ext cx="9143260" cy="363227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0185B148-3728-4358-BFF2-79F00A8B9A50}"/>
              </a:ext>
            </a:extLst>
          </p:cNvPr>
          <p:cNvSpPr/>
          <p:nvPr userDrawn="1"/>
        </p:nvSpPr>
        <p:spPr>
          <a:xfrm>
            <a:off x="31469" y="7140"/>
            <a:ext cx="390011" cy="353706"/>
          </a:xfrm>
          <a:prstGeom prst="rect">
            <a:avLst/>
          </a:prstGeom>
          <a:solidFill>
            <a:schemeClr val="tx1"/>
          </a:solidFill>
          <a:ln w="635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24" name="Right Triangle 5">
            <a:extLst>
              <a:ext uri="{FF2B5EF4-FFF2-40B4-BE49-F238E27FC236}">
                <a16:creationId xmlns:a16="http://schemas.microsoft.com/office/drawing/2014/main" id="{E03B7312-9D1A-4CCF-8BE3-4AA20B8EF162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tx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endParaRPr lang="en-GB" sz="200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B30AC9-2144-4D1A-9BA5-CDEAD7E6207C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kern="1200" cap="sm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4ED1C8-0B94-4433-8447-A8C888BADD73}"/>
              </a:ext>
            </a:extLst>
          </p:cNvPr>
          <p:cNvSpPr/>
          <p:nvPr userDrawn="1"/>
        </p:nvSpPr>
        <p:spPr>
          <a:xfrm>
            <a:off x="6996947" y="-12817"/>
            <a:ext cx="1876928" cy="37366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b="0" kern="1200" cap="small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23/03/2023</a:t>
            </a:fld>
            <a:endParaRPr lang="en-GB" sz="1800" b="0" kern="1200" cap="sm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id="{D799F173-D1E0-4E37-83CF-5A8D05DF0E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"/>
            <a:ext cx="6738874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ctr">
              <a:defRPr sz="1800" b="0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pic>
        <p:nvPicPr>
          <p:cNvPr id="28" name="Picture 2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D40DA9C-C4BC-44E4-96D9-1381CE704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" y="33830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9476CB3-626E-4FEF-81D1-0CF7C01A6FF8}"/>
              </a:ext>
            </a:extLst>
          </p:cNvPr>
          <p:cNvSpPr/>
          <p:nvPr userDrawn="1"/>
        </p:nvSpPr>
        <p:spPr>
          <a:xfrm>
            <a:off x="1573365" y="736308"/>
            <a:ext cx="5559835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>
                <a:solidFill>
                  <a:schemeClr val="tx1"/>
                </a:solidFill>
                <a:latin typeface="+mj-lt"/>
              </a:rPr>
              <a:t>Textbook Exercise </a:t>
            </a:r>
            <a:r>
              <a:rPr lang="en-US" sz="1600" b="1">
                <a:solidFill>
                  <a:schemeClr val="tx1"/>
                </a:solidFill>
                <a:latin typeface="+mj-lt"/>
              </a:rPr>
              <a:t>6B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GB" sz="1600">
                <a:solidFill>
                  <a:schemeClr val="tx1"/>
                </a:solidFill>
                <a:latin typeface="Webdings" panose="05030102010509060703" pitchFamily="18" charset="2"/>
              </a:rPr>
              <a:t>4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</a:t>
            </a:r>
            <a:r>
              <a:rPr lang="en-GB" sz="1600" b="1">
                <a:solidFill>
                  <a:schemeClr val="tx1"/>
                </a:solidFill>
                <a:latin typeface="+mj-lt"/>
              </a:rPr>
              <a:t>Page 91</a:t>
            </a:r>
            <a:r>
              <a:rPr lang="en-GB" sz="1600">
                <a:solidFill>
                  <a:schemeClr val="tx1"/>
                </a:solidFill>
                <a:latin typeface="+mj-lt"/>
              </a:rPr>
              <a:t> (Answers P546)</a:t>
            </a:r>
            <a:endParaRPr lang="en-US" sz="1600" cap="small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467D89D-F592-4C9E-89E7-F5880FB4E6DE}"/>
              </a:ext>
            </a:extLst>
          </p:cNvPr>
          <p:cNvCxnSpPr>
            <a:cxnSpLocks/>
          </p:cNvCxnSpPr>
          <p:nvPr userDrawn="1"/>
        </p:nvCxnSpPr>
        <p:spPr>
          <a:xfrm>
            <a:off x="1573366" y="1116306"/>
            <a:ext cx="563849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8669300-A705-4F9A-8A39-326810F861A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38530051"/>
              </p:ext>
            </p:extLst>
          </p:nvPr>
        </p:nvGraphicFramePr>
        <p:xfrm>
          <a:off x="2214998" y="1474080"/>
          <a:ext cx="4714005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03060">
                  <a:extLst>
                    <a:ext uri="{9D8B030D-6E8A-4147-A177-3AD203B41FA5}">
                      <a16:colId xmlns:a16="http://schemas.microsoft.com/office/drawing/2014/main" val="32939264"/>
                    </a:ext>
                  </a:extLst>
                </a:gridCol>
                <a:gridCol w="2610945">
                  <a:extLst>
                    <a:ext uri="{9D8B030D-6E8A-4147-A177-3AD203B41FA5}">
                      <a16:colId xmlns:a16="http://schemas.microsoft.com/office/drawing/2014/main" val="2832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Starter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5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Q1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a(ii), c(ii)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580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Q2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a(ii), c(ii)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84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3870590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B2B0FB1E-9257-489A-B372-A4610139434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3848082"/>
              </p:ext>
            </p:extLst>
          </p:nvPr>
        </p:nvGraphicFramePr>
        <p:xfrm>
          <a:off x="1889325" y="3588630"/>
          <a:ext cx="5365350" cy="741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29394">
                  <a:extLst>
                    <a:ext uri="{9D8B030D-6E8A-4147-A177-3AD203B41FA5}">
                      <a16:colId xmlns:a16="http://schemas.microsoft.com/office/drawing/2014/main" val="32939264"/>
                    </a:ext>
                  </a:extLst>
                </a:gridCol>
                <a:gridCol w="3635956">
                  <a:extLst>
                    <a:ext uri="{9D8B030D-6E8A-4147-A177-3AD203B41FA5}">
                      <a16:colId xmlns:a16="http://schemas.microsoft.com/office/drawing/2014/main" val="2832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Main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Parts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5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Q5-10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5807085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CA1430BB-1FFF-42CE-A823-69C9E23506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68" y="683996"/>
            <a:ext cx="655638" cy="52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10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1020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FBAE40"/>
          </p15:clr>
        </p15:guide>
        <p15:guide id="16" pos="5647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of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2092723-535D-40E8-B398-52688C91F837}"/>
              </a:ext>
            </a:extLst>
          </p:cNvPr>
          <p:cNvSpPr/>
          <p:nvPr userDrawn="1"/>
        </p:nvSpPr>
        <p:spPr>
          <a:xfrm>
            <a:off x="740" y="-2380"/>
            <a:ext cx="9143260" cy="363227"/>
          </a:xfrm>
          <a:prstGeom prst="rect">
            <a:avLst/>
          </a:prstGeom>
          <a:solidFill>
            <a:srgbClr val="40CBC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E5F40AA3-92BD-4BC5-82E8-BA2841C78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075" y="-1"/>
            <a:ext cx="6738874" cy="3703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bIns="0">
            <a:normAutofit/>
          </a:bodyPr>
          <a:lstStyle>
            <a:lvl1pPr algn="ctr">
              <a:defRPr sz="1800" b="1" cap="small" baseline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894DDCE7-2867-4A62-B34A-33072DC04BDD}"/>
              </a:ext>
            </a:extLst>
          </p:cNvPr>
          <p:cNvSpPr/>
          <p:nvPr userDrawn="1"/>
        </p:nvSpPr>
        <p:spPr>
          <a:xfrm>
            <a:off x="31469" y="7140"/>
            <a:ext cx="390011" cy="353706"/>
          </a:xfrm>
          <a:prstGeom prst="rect">
            <a:avLst/>
          </a:prstGeom>
          <a:solidFill>
            <a:srgbClr val="40CBC1"/>
          </a:solidFill>
          <a:ln w="6350">
            <a:solidFill>
              <a:srgbClr val="40CBC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36" name="Right Triangle 5">
            <a:extLst>
              <a:ext uri="{FF2B5EF4-FFF2-40B4-BE49-F238E27FC236}">
                <a16:creationId xmlns:a16="http://schemas.microsoft.com/office/drawing/2014/main" id="{FC848380-4A4B-49B5-A066-C20E18886C9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9E905-BD25-46C2-A17B-B470C9C1B01C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76F414-BB8D-4210-BD7E-3C88FA8A87A7}"/>
              </a:ext>
            </a:extLst>
          </p:cNvPr>
          <p:cNvSpPr/>
          <p:nvPr userDrawn="1"/>
        </p:nvSpPr>
        <p:spPr>
          <a:xfrm>
            <a:off x="6996947" y="-12817"/>
            <a:ext cx="1876928" cy="373664"/>
          </a:xfrm>
          <a:prstGeom prst="rect">
            <a:avLst/>
          </a:prstGeom>
          <a:noFill/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90C692C7-172F-43EB-BD1C-B5CDE00D51EC}" type="datetime1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23/03/2023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" name="Picture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3D3983-02F7-4E5B-BF53-531CA71E7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" y="33830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4D2CCB2-5899-4A85-884E-1D05D99A7F36}"/>
              </a:ext>
            </a:extLst>
          </p:cNvPr>
          <p:cNvSpPr/>
          <p:nvPr userDrawn="1"/>
        </p:nvSpPr>
        <p:spPr>
          <a:xfrm>
            <a:off x="182184" y="484552"/>
            <a:ext cx="3158109" cy="484741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600" b="0" cap="small">
                <a:solidFill>
                  <a:srgbClr val="40CBC1"/>
                </a:solidFill>
                <a:latin typeface="Century Gothic" panose="020B0502020202020204" pitchFamily="34" charset="0"/>
              </a:rPr>
              <a:t>Table of Contents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55532CA-A979-4D94-8677-667E617D1BFF}"/>
              </a:ext>
            </a:extLst>
          </p:cNvPr>
          <p:cNvCxnSpPr>
            <a:cxnSpLocks/>
          </p:cNvCxnSpPr>
          <p:nvPr userDrawn="1"/>
        </p:nvCxnSpPr>
        <p:spPr>
          <a:xfrm>
            <a:off x="182184" y="864550"/>
            <a:ext cx="3658160" cy="0"/>
          </a:xfrm>
          <a:prstGeom prst="line">
            <a:avLst/>
          </a:prstGeom>
          <a:ln w="28575">
            <a:solidFill>
              <a:srgbClr val="40CBC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Distance, Midpoints...">
            <a:extLst>
              <a:ext uri="{FF2B5EF4-FFF2-40B4-BE49-F238E27FC236}">
                <a16:creationId xmlns:a16="http://schemas.microsoft.com/office/drawing/2014/main" id="{39209F3A-19D2-4B05-AAD7-BE032564AD0D}"/>
              </a:ext>
            </a:extLst>
          </p:cNvPr>
          <p:cNvSpPr/>
          <p:nvPr userDrawn="1"/>
        </p:nvSpPr>
        <p:spPr>
          <a:xfrm>
            <a:off x="830582" y="1474145"/>
            <a:ext cx="369218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u="sng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Distances, Midpoints and Gradients</a:t>
            </a:r>
            <a:endParaRPr lang="en-GB" sz="1600" u="sng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Equation of a Straight Line">
            <a:extLst>
              <a:ext uri="{FF2B5EF4-FFF2-40B4-BE49-F238E27FC236}">
                <a16:creationId xmlns:a16="http://schemas.microsoft.com/office/drawing/2014/main" id="{1F07071A-BBD5-4917-809F-05B2BC27F8DB}"/>
              </a:ext>
            </a:extLst>
          </p:cNvPr>
          <p:cNvSpPr/>
          <p:nvPr userDrawn="1"/>
        </p:nvSpPr>
        <p:spPr>
          <a:xfrm>
            <a:off x="830582" y="1949785"/>
            <a:ext cx="3600741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u="sng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Equation of a Straight Line</a:t>
            </a:r>
            <a:endParaRPr lang="en-GB" sz="1600" u="sng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4712C00-34BE-4F82-802D-0477606DDF1B}"/>
              </a:ext>
            </a:extLst>
          </p:cNvPr>
          <p:cNvSpPr/>
          <p:nvPr userDrawn="1"/>
        </p:nvSpPr>
        <p:spPr>
          <a:xfrm>
            <a:off x="260544" y="1020836"/>
            <a:ext cx="228600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b="1" cap="small">
                <a:solidFill>
                  <a:srgbClr val="40CBC1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Topic 1</a:t>
            </a:r>
            <a:endParaRPr lang="en-GB" sz="1600" b="1" cap="small">
              <a:solidFill>
                <a:srgbClr val="40CBC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6FC15F7-D889-4ADC-82BE-411CF505005D}"/>
              </a:ext>
            </a:extLst>
          </p:cNvPr>
          <p:cNvSpPr/>
          <p:nvPr userDrawn="1"/>
        </p:nvSpPr>
        <p:spPr>
          <a:xfrm>
            <a:off x="4791568" y="1020836"/>
            <a:ext cx="228600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b="1" cap="small">
                <a:solidFill>
                  <a:srgbClr val="40CBC1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Topic 2</a:t>
            </a:r>
            <a:endParaRPr lang="en-GB" sz="1600" b="1" cap="small">
              <a:solidFill>
                <a:srgbClr val="40CBC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CircleEquation">
            <a:extLst>
              <a:ext uri="{FF2B5EF4-FFF2-40B4-BE49-F238E27FC236}">
                <a16:creationId xmlns:a16="http://schemas.microsoft.com/office/drawing/2014/main" id="{E40BD351-8B80-4F78-BA9E-E20856EDE5C5}"/>
              </a:ext>
            </a:extLst>
          </p:cNvPr>
          <p:cNvSpPr/>
          <p:nvPr userDrawn="1"/>
        </p:nvSpPr>
        <p:spPr>
          <a:xfrm>
            <a:off x="5331656" y="1469322"/>
            <a:ext cx="2494269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u="sng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The Circle Equation</a:t>
            </a:r>
            <a:endParaRPr lang="en-GB" sz="1600" u="sng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CircleTheorems">
            <a:extLst>
              <a:ext uri="{FF2B5EF4-FFF2-40B4-BE49-F238E27FC236}">
                <a16:creationId xmlns:a16="http://schemas.microsoft.com/office/drawing/2014/main" id="{3CAC22DB-33B8-4198-BFCC-6EB6D0B02E18}"/>
              </a:ext>
            </a:extLst>
          </p:cNvPr>
          <p:cNvSpPr/>
          <p:nvPr userDrawn="1"/>
        </p:nvSpPr>
        <p:spPr>
          <a:xfrm>
            <a:off x="5331656" y="1957484"/>
            <a:ext cx="3669469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u="sng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Circle Theorems</a:t>
            </a:r>
            <a:endParaRPr lang="en-GB" sz="1600" u="sng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BoxDistancesMidpoints">
            <a:extLst>
              <a:ext uri="{FF2B5EF4-FFF2-40B4-BE49-F238E27FC236}">
                <a16:creationId xmlns:a16="http://schemas.microsoft.com/office/drawing/2014/main" id="{B2BA7C66-AFC0-4CD5-870F-B61E38D02B5B}"/>
              </a:ext>
            </a:extLst>
          </p:cNvPr>
          <p:cNvSpPr/>
          <p:nvPr userDrawn="1"/>
        </p:nvSpPr>
        <p:spPr>
          <a:xfrm>
            <a:off x="1827590" y="3718560"/>
            <a:ext cx="5454360" cy="1839278"/>
          </a:xfrm>
          <a:prstGeom prst="rect">
            <a:avLst/>
          </a:prstGeom>
          <a:solidFill>
            <a:schemeClr val="bg1"/>
          </a:solidFill>
          <a:ln w="28575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144000" rIns="36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u="sng" cap="small">
                <a:solidFill>
                  <a:srgbClr val="40CBC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Distances, Midpoints and Gradients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600">
                <a:solidFill>
                  <a:srgbClr val="40CBC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Notes: </a:t>
            </a:r>
            <a:r>
              <a:rPr lang="en-GB" sz="1600">
                <a:ea typeface="Calibri" panose="020F0502020204030204" pitchFamily="34" charset="0"/>
                <a:cs typeface="Calibri Light" panose="020F0302020204030204" pitchFamily="34" charset="0"/>
                <a:hlinkClick r:id="" action="ppaction://noaction"/>
              </a:rPr>
              <a:t>Equation of a Straight Line</a:t>
            </a:r>
            <a:endParaRPr lang="en-GB" sz="160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600">
                <a:solidFill>
                  <a:srgbClr val="40CBC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Examples: </a:t>
            </a:r>
            <a:r>
              <a:rPr lang="en-GB" sz="1600">
                <a:ea typeface="Calibri" panose="020F0502020204030204" pitchFamily="34" charset="0"/>
                <a:cs typeface="Calibri Light" panose="020F0302020204030204" pitchFamily="34" charset="0"/>
                <a:hlinkClick r:id="" action="ppaction://noaction"/>
              </a:rPr>
              <a:t>3E/3P </a:t>
            </a:r>
            <a:endParaRPr lang="en-GB" sz="160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1600">
                <a:solidFill>
                  <a:srgbClr val="40CBC1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Activities: </a:t>
            </a:r>
            <a:r>
              <a:rPr lang="en-GB" sz="1600">
                <a:ea typeface="Calibri" panose="020F0502020204030204" pitchFamily="34" charset="0"/>
                <a:cs typeface="Calibri Light" panose="020F0302020204030204" pitchFamily="34" charset="0"/>
                <a:hlinkClick r:id="" action="ppaction://noaction"/>
              </a:rPr>
              <a:t>Exercise 6B</a:t>
            </a:r>
            <a:endParaRPr lang="en-GB" sz="1600"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A1BB41FA-CF31-4B72-B865-9F2290FA5A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944" y="1512246"/>
            <a:ext cx="250316" cy="27224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E79F018-5EFB-4EE2-9839-BDF9C5D90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9944" y="2012245"/>
            <a:ext cx="250316" cy="2722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06EA8C8D-6E08-4E92-987B-E236D65319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81340" y="1512246"/>
            <a:ext cx="250316" cy="2722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E81093D-D2CF-4DC6-8D05-DD4D205AC4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81340" y="2012245"/>
            <a:ext cx="250316" cy="272247"/>
          </a:xfrm>
          <a:prstGeom prst="rect">
            <a:avLst/>
          </a:prstGeom>
        </p:spPr>
      </p:pic>
      <p:sp>
        <p:nvSpPr>
          <p:cNvPr id="74" name="TangentsIntersections">
            <a:extLst>
              <a:ext uri="{FF2B5EF4-FFF2-40B4-BE49-F238E27FC236}">
                <a16:creationId xmlns:a16="http://schemas.microsoft.com/office/drawing/2014/main" id="{D2F8F815-8CC1-4234-A7A9-F075264BC237}"/>
              </a:ext>
            </a:extLst>
          </p:cNvPr>
          <p:cNvSpPr/>
          <p:nvPr userDrawn="1"/>
        </p:nvSpPr>
        <p:spPr>
          <a:xfrm>
            <a:off x="5331656" y="2501176"/>
            <a:ext cx="3669469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600" u="sng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Tangents and Intersections</a:t>
            </a:r>
            <a:endParaRPr lang="en-GB" sz="1600" u="sng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8FDCAA2-1760-43BB-958A-15C508DAEFA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81340" y="2555937"/>
            <a:ext cx="250316" cy="27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  <p:bldP spid="66" grpId="3" animBg="1"/>
      <p:bldP spid="66" grpId="4" animBg="1"/>
      <p:bldP spid="66" grpId="5" animBg="1"/>
    </p:bldLst>
  </p:timing>
  <p:extLst>
    <p:ext uri="{DCECCB84-F9BA-43D5-87BE-67443E8EF086}">
      <p15:sldGuideLst xmlns:p15="http://schemas.microsoft.com/office/powerpoint/2012/main">
        <p15:guide id="1" orient="horz" pos="371">
          <p15:clr>
            <a:srgbClr val="A4A3A4"/>
          </p15:clr>
        </p15:guide>
        <p15:guide id="2" pos="3833">
          <p15:clr>
            <a:srgbClr val="A4A3A4"/>
          </p15:clr>
        </p15:guide>
        <p15:guide id="3" pos="1950">
          <p15:clr>
            <a:srgbClr val="A4A3A4"/>
          </p15:clr>
        </p15:guide>
        <p15:guide id="4" pos="90">
          <p15:clr>
            <a:srgbClr val="A4A3A4"/>
          </p15:clr>
        </p15:guide>
        <p15:guide id="5" pos="5670">
          <p15:clr>
            <a:srgbClr val="A4A3A4"/>
          </p15:clr>
        </p15:guide>
        <p15:guide id="6" orient="horz" pos="1392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903">
          <p15:clr>
            <a:srgbClr val="A4A3A4"/>
          </p15:clr>
        </p15:guide>
        <p15:guide id="11" pos="1020">
          <p15:clr>
            <a:srgbClr val="A4A3A4"/>
          </p15:clr>
        </p15:guide>
        <p15:guide id="12" pos="4740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KeyFacts">
    <p:bg>
      <p:bgPr>
        <a:solidFill>
          <a:srgbClr val="40C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C96B682-8EF2-49C4-9640-A54ED55A87ED}"/>
              </a:ext>
            </a:extLst>
          </p:cNvPr>
          <p:cNvGrpSpPr/>
          <p:nvPr userDrawn="1"/>
        </p:nvGrpSpPr>
        <p:grpSpPr>
          <a:xfrm flipH="1">
            <a:off x="8603753" y="5202613"/>
            <a:ext cx="410586" cy="420206"/>
            <a:chOff x="8135650" y="5201082"/>
            <a:chExt cx="410586" cy="420206"/>
          </a:xfrm>
        </p:grpSpPr>
        <p:sp>
          <p:nvSpPr>
            <p:cNvPr id="24" name="Oval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72301E7-DC22-4D4F-8E8E-3514A88C9749}"/>
                </a:ext>
              </a:extLst>
            </p:cNvPr>
            <p:cNvSpPr/>
            <p:nvPr userDrawn="1"/>
          </p:nvSpPr>
          <p:spPr>
            <a:xfrm>
              <a:off x="8135650" y="5201082"/>
              <a:ext cx="410586" cy="42020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>
              <a:bevelB w="0" h="0"/>
              <a:contourClr>
                <a:schemeClr val="bg1">
                  <a:lumMod val="75000"/>
                </a:schemeClr>
              </a:contourClr>
            </a:sp3d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5513409-FAE2-4200-B442-6A4BA2D46431}"/>
                </a:ext>
              </a:extLst>
            </p:cNvPr>
            <p:cNvGrpSpPr/>
            <p:nvPr userDrawn="1"/>
          </p:nvGrpSpPr>
          <p:grpSpPr>
            <a:xfrm>
              <a:off x="8291373" y="5331274"/>
              <a:ext cx="76378" cy="155261"/>
              <a:chOff x="8284317" y="5335086"/>
              <a:chExt cx="76378" cy="1552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6" name="Straight Connector 2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D390DEB-4F88-401B-B396-6382E2963BBF}"/>
                  </a:ext>
                </a:extLst>
              </p:cNvPr>
              <p:cNvCxnSpPr/>
              <p:nvPr userDrawn="1"/>
            </p:nvCxnSpPr>
            <p:spPr>
              <a:xfrm flipH="1">
                <a:off x="8284317" y="5335086"/>
                <a:ext cx="73819" cy="73819"/>
              </a:xfrm>
              <a:prstGeom prst="line">
                <a:avLst/>
              </a:prstGeom>
              <a:ln w="57150" cap="rnd">
                <a:solidFill>
                  <a:srgbClr val="40CB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6A0CBAB6-9DE4-478A-8898-DD0CA03B8E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286876" y="5416528"/>
                <a:ext cx="73819" cy="73819"/>
              </a:xfrm>
              <a:prstGeom prst="line">
                <a:avLst/>
              </a:prstGeom>
              <a:ln w="57150" cap="rnd">
                <a:solidFill>
                  <a:srgbClr val="40CB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2092723-535D-40E8-B398-52688C91F837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894DDCE7-2867-4A62-B34A-33072DC04BDD}"/>
              </a:ext>
            </a:extLst>
          </p:cNvPr>
          <p:cNvSpPr/>
          <p:nvPr userDrawn="1"/>
        </p:nvSpPr>
        <p:spPr>
          <a:xfrm>
            <a:off x="31469" y="7140"/>
            <a:ext cx="390011" cy="353706"/>
          </a:xfrm>
          <a:prstGeom prst="rect">
            <a:avLst/>
          </a:prstGeom>
          <a:solidFill>
            <a:srgbClr val="40CBC1"/>
          </a:solidFill>
          <a:ln w="6350">
            <a:solidFill>
              <a:srgbClr val="40CBC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36" name="Right Triangle 5">
            <a:extLst>
              <a:ext uri="{FF2B5EF4-FFF2-40B4-BE49-F238E27FC236}">
                <a16:creationId xmlns:a16="http://schemas.microsoft.com/office/drawing/2014/main" id="{FC848380-4A4B-49B5-A066-C20E18886C9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9E905-BD25-46C2-A17B-B470C9C1B01C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" name="Picture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3D3983-02F7-4E5B-BF53-531CA71E7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" y="33830"/>
            <a:ext cx="297045" cy="297045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46D361-5E79-4C8D-ADA8-F4E5BE38CA9E}"/>
              </a:ext>
            </a:extLst>
          </p:cNvPr>
          <p:cNvGrpSpPr/>
          <p:nvPr userDrawn="1"/>
        </p:nvGrpSpPr>
        <p:grpSpPr>
          <a:xfrm>
            <a:off x="8135650" y="5201082"/>
            <a:ext cx="410586" cy="420206"/>
            <a:chOff x="8135650" y="5201082"/>
            <a:chExt cx="410586" cy="420206"/>
          </a:xfrm>
        </p:grpSpPr>
        <p:sp>
          <p:nvSpPr>
            <p:cNvPr id="61" name="Oval 6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C9C9429-0C3B-48F1-A859-157A83D36064}"/>
                </a:ext>
              </a:extLst>
            </p:cNvPr>
            <p:cNvSpPr/>
            <p:nvPr userDrawn="1"/>
          </p:nvSpPr>
          <p:spPr>
            <a:xfrm>
              <a:off x="8135650" y="5201082"/>
              <a:ext cx="410586" cy="42020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B w="0" h="0"/>
              <a:contourClr>
                <a:schemeClr val="bg1">
                  <a:lumMod val="75000"/>
                </a:schemeClr>
              </a:contourClr>
            </a:sp3d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285867-87CB-41DC-BA7B-1E0013FA5CB9}"/>
                </a:ext>
              </a:extLst>
            </p:cNvPr>
            <p:cNvGrpSpPr/>
            <p:nvPr userDrawn="1"/>
          </p:nvGrpSpPr>
          <p:grpSpPr>
            <a:xfrm>
              <a:off x="8283706" y="5331274"/>
              <a:ext cx="76378" cy="155261"/>
              <a:chOff x="8276650" y="5335086"/>
              <a:chExt cx="76378" cy="1552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5" name="Straight Connector 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CB29F707-7E03-4730-A7EF-F9AABD1D5200}"/>
                  </a:ext>
                </a:extLst>
              </p:cNvPr>
              <p:cNvCxnSpPr/>
              <p:nvPr userDrawn="1"/>
            </p:nvCxnSpPr>
            <p:spPr>
              <a:xfrm flipH="1">
                <a:off x="8276650" y="5335086"/>
                <a:ext cx="73819" cy="73819"/>
              </a:xfrm>
              <a:prstGeom prst="line">
                <a:avLst/>
              </a:prstGeom>
              <a:ln w="57150" cap="rnd">
                <a:solidFill>
                  <a:srgbClr val="40CB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6C6E707-F72D-4782-9132-400A754B98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279209" y="5416528"/>
                <a:ext cx="73819" cy="73819"/>
              </a:xfrm>
              <a:prstGeom prst="line">
                <a:avLst/>
              </a:prstGeom>
              <a:ln w="57150" cap="rnd">
                <a:solidFill>
                  <a:srgbClr val="40CB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7821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975">
          <p15:clr>
            <a:srgbClr val="A4A3A4"/>
          </p15:clr>
        </p15:guide>
        <p15:guide id="12" pos="5624" userDrawn="1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A4A3A4"/>
          </p15:clr>
        </p15:guide>
        <p15:guide id="16" pos="2767">
          <p15:clr>
            <a:srgbClr val="A4A3A4"/>
          </p15:clr>
        </p15:guide>
        <p15:guide id="17" pos="2993">
          <p15:clr>
            <a:srgbClr val="A4A3A4"/>
          </p15:clr>
        </p15:guide>
        <p15:guide id="18" pos="4332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eenKeyFacts">
    <p:bg>
      <p:bgPr>
        <a:solidFill>
          <a:srgbClr val="40C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ight Triangle 5">
            <a:extLst>
              <a:ext uri="{FF2B5EF4-FFF2-40B4-BE49-F238E27FC236}">
                <a16:creationId xmlns:a16="http://schemas.microsoft.com/office/drawing/2014/main" id="{E5B4882A-A452-4CD5-A072-CA159799B823}"/>
              </a:ext>
            </a:extLst>
          </p:cNvPr>
          <p:cNvSpPr/>
          <p:nvPr userDrawn="1"/>
        </p:nvSpPr>
        <p:spPr>
          <a:xfrm rot="10800000" flipH="1">
            <a:off x="0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Right Triangle 5">
            <a:extLst>
              <a:ext uri="{FF2B5EF4-FFF2-40B4-BE49-F238E27FC236}">
                <a16:creationId xmlns:a16="http://schemas.microsoft.com/office/drawing/2014/main" id="{FC848380-4A4B-49B5-A066-C20E18886C9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9E905-BD25-46C2-A17B-B470C9C1B01C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" name="Picture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3D3983-02F7-4E5B-BF53-531CA71E7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" y="28515"/>
            <a:ext cx="297045" cy="297045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ight Triangle 5">
            <a:extLst>
              <a:ext uri="{FF2B5EF4-FFF2-40B4-BE49-F238E27FC236}">
                <a16:creationId xmlns:a16="http://schemas.microsoft.com/office/drawing/2014/main" id="{0F6A9F61-4AD9-4AA4-BDE6-949909A98260}"/>
              </a:ext>
            </a:extLst>
          </p:cNvPr>
          <p:cNvSpPr/>
          <p:nvPr userDrawn="1"/>
        </p:nvSpPr>
        <p:spPr>
          <a:xfrm rot="10800000" flipV="1">
            <a:off x="8603753" y="5282703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B45787-7AAB-4D69-8763-4C5886922A71}"/>
              </a:ext>
            </a:extLst>
          </p:cNvPr>
          <p:cNvGrpSpPr/>
          <p:nvPr userDrawn="1"/>
        </p:nvGrpSpPr>
        <p:grpSpPr>
          <a:xfrm flipH="1">
            <a:off x="8888235" y="5421221"/>
            <a:ext cx="76378" cy="155261"/>
            <a:chOff x="8284317" y="5335086"/>
            <a:chExt cx="76378" cy="155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0" name="Straight Connector 1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BC4CEE-8024-4A81-85A7-233A1EB2CEB2}"/>
                </a:ext>
              </a:extLst>
            </p:cNvPr>
            <p:cNvCxnSpPr/>
            <p:nvPr userDrawn="1"/>
          </p:nvCxnSpPr>
          <p:spPr>
            <a:xfrm flipH="1">
              <a:off x="8284317" y="5335086"/>
              <a:ext cx="73819" cy="73819"/>
            </a:xfrm>
            <a:prstGeom prst="line">
              <a:avLst/>
            </a:prstGeom>
            <a:ln w="5715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DC6E8C4-3C77-4017-98BF-A8F0359C0B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6876" y="5416528"/>
              <a:ext cx="73819" cy="73819"/>
            </a:xfrm>
            <a:prstGeom prst="line">
              <a:avLst/>
            </a:prstGeom>
            <a:ln w="5715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ight Triangle 5">
            <a:extLst>
              <a:ext uri="{FF2B5EF4-FFF2-40B4-BE49-F238E27FC236}">
                <a16:creationId xmlns:a16="http://schemas.microsoft.com/office/drawing/2014/main" id="{B63DDA9D-ECF9-4779-BA28-B9EBFF51C5AD}"/>
              </a:ext>
            </a:extLst>
          </p:cNvPr>
          <p:cNvSpPr/>
          <p:nvPr userDrawn="1"/>
        </p:nvSpPr>
        <p:spPr>
          <a:xfrm rot="10800000" flipH="1" flipV="1">
            <a:off x="0" y="5282703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B224B0-FAB0-4287-AD45-94A01D7BBD19}"/>
              </a:ext>
            </a:extLst>
          </p:cNvPr>
          <p:cNvGrpSpPr/>
          <p:nvPr userDrawn="1"/>
        </p:nvGrpSpPr>
        <p:grpSpPr>
          <a:xfrm>
            <a:off x="176256" y="5421221"/>
            <a:ext cx="76378" cy="155261"/>
            <a:chOff x="8284317" y="5335086"/>
            <a:chExt cx="76378" cy="155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1" name="Straight Connector 3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D3A7CD35-AE48-405C-9586-3B7A2BAD9971}"/>
                </a:ext>
              </a:extLst>
            </p:cNvPr>
            <p:cNvCxnSpPr/>
            <p:nvPr userDrawn="1"/>
          </p:nvCxnSpPr>
          <p:spPr>
            <a:xfrm flipH="1">
              <a:off x="8284317" y="5335086"/>
              <a:ext cx="73819" cy="73819"/>
            </a:xfrm>
            <a:prstGeom prst="line">
              <a:avLst/>
            </a:prstGeom>
            <a:ln w="5715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DBB1B95-7996-47F8-9B92-624987D7C5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286876" y="5416528"/>
              <a:ext cx="73819" cy="73819"/>
            </a:xfrm>
            <a:prstGeom prst="line">
              <a:avLst/>
            </a:prstGeom>
            <a:ln w="5715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49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975">
          <p15:clr>
            <a:srgbClr val="A4A3A4"/>
          </p15:clr>
        </p15:guide>
        <p15:guide id="12" pos="5624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A4A3A4"/>
          </p15:clr>
        </p15:guide>
        <p15:guide id="16" pos="2767">
          <p15:clr>
            <a:srgbClr val="A4A3A4"/>
          </p15:clr>
        </p15:guide>
        <p15:guide id="17" pos="2993">
          <p15:clr>
            <a:srgbClr val="A4A3A4"/>
          </p15:clr>
        </p15:guide>
        <p15:guide id="18" pos="4332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KeyFacts">
    <p:bg>
      <p:bgPr>
        <a:solidFill>
          <a:srgbClr val="40C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C96B682-8EF2-49C4-9640-A54ED55A87ED}"/>
              </a:ext>
            </a:extLst>
          </p:cNvPr>
          <p:cNvGrpSpPr/>
          <p:nvPr userDrawn="1"/>
        </p:nvGrpSpPr>
        <p:grpSpPr>
          <a:xfrm flipH="1">
            <a:off x="8603753" y="5202613"/>
            <a:ext cx="410586" cy="420206"/>
            <a:chOff x="8135650" y="5201082"/>
            <a:chExt cx="410586" cy="420206"/>
          </a:xfrm>
        </p:grpSpPr>
        <p:sp>
          <p:nvSpPr>
            <p:cNvPr id="24" name="Oval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72301E7-DC22-4D4F-8E8E-3514A88C9749}"/>
                </a:ext>
              </a:extLst>
            </p:cNvPr>
            <p:cNvSpPr/>
            <p:nvPr userDrawn="1"/>
          </p:nvSpPr>
          <p:spPr>
            <a:xfrm>
              <a:off x="8135650" y="5201082"/>
              <a:ext cx="410586" cy="42020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>
              <a:bevelB w="0" h="0"/>
              <a:contourClr>
                <a:schemeClr val="bg1">
                  <a:lumMod val="75000"/>
                </a:schemeClr>
              </a:contourClr>
            </a:sp3d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5513409-FAE2-4200-B442-6A4BA2D46431}"/>
                </a:ext>
              </a:extLst>
            </p:cNvPr>
            <p:cNvGrpSpPr/>
            <p:nvPr userDrawn="1"/>
          </p:nvGrpSpPr>
          <p:grpSpPr>
            <a:xfrm>
              <a:off x="8291373" y="5331274"/>
              <a:ext cx="76378" cy="155261"/>
              <a:chOff x="8284317" y="5335086"/>
              <a:chExt cx="76378" cy="1552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6" name="Straight Connector 2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D390DEB-4F88-401B-B396-6382E2963BBF}"/>
                  </a:ext>
                </a:extLst>
              </p:cNvPr>
              <p:cNvCxnSpPr/>
              <p:nvPr userDrawn="1"/>
            </p:nvCxnSpPr>
            <p:spPr>
              <a:xfrm flipH="1">
                <a:off x="8284317" y="5335086"/>
                <a:ext cx="73819" cy="73819"/>
              </a:xfrm>
              <a:prstGeom prst="line">
                <a:avLst/>
              </a:prstGeom>
              <a:ln w="57150" cap="rnd">
                <a:solidFill>
                  <a:srgbClr val="40CB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6A0CBAB6-9DE4-478A-8898-DD0CA03B8E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286876" y="5416528"/>
                <a:ext cx="73819" cy="73819"/>
              </a:xfrm>
              <a:prstGeom prst="line">
                <a:avLst/>
              </a:prstGeom>
              <a:ln w="57150" cap="rnd">
                <a:solidFill>
                  <a:srgbClr val="40CB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2092723-535D-40E8-B398-52688C91F837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894DDCE7-2867-4A62-B34A-33072DC04BDD}"/>
              </a:ext>
            </a:extLst>
          </p:cNvPr>
          <p:cNvSpPr/>
          <p:nvPr userDrawn="1"/>
        </p:nvSpPr>
        <p:spPr>
          <a:xfrm>
            <a:off x="31469" y="7140"/>
            <a:ext cx="390011" cy="353706"/>
          </a:xfrm>
          <a:prstGeom prst="rect">
            <a:avLst/>
          </a:prstGeom>
          <a:solidFill>
            <a:srgbClr val="40CBC1"/>
          </a:solidFill>
          <a:ln w="6350">
            <a:solidFill>
              <a:srgbClr val="40CBC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36" name="Right Triangle 5">
            <a:extLst>
              <a:ext uri="{FF2B5EF4-FFF2-40B4-BE49-F238E27FC236}">
                <a16:creationId xmlns:a16="http://schemas.microsoft.com/office/drawing/2014/main" id="{FC848380-4A4B-49B5-A066-C20E18886C9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9E905-BD25-46C2-A17B-B470C9C1B01C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" name="Picture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3D3983-02F7-4E5B-BF53-531CA71E7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" y="33830"/>
            <a:ext cx="297045" cy="297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46D361-5E79-4C8D-ADA8-F4E5BE38CA9E}"/>
              </a:ext>
            </a:extLst>
          </p:cNvPr>
          <p:cNvGrpSpPr/>
          <p:nvPr userDrawn="1"/>
        </p:nvGrpSpPr>
        <p:grpSpPr>
          <a:xfrm>
            <a:off x="8135650" y="5201082"/>
            <a:ext cx="410586" cy="420206"/>
            <a:chOff x="8135650" y="5201082"/>
            <a:chExt cx="410586" cy="420206"/>
          </a:xfrm>
        </p:grpSpPr>
        <p:sp>
          <p:nvSpPr>
            <p:cNvPr id="61" name="Oval 6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C9C9429-0C3B-48F1-A859-157A83D36064}"/>
                </a:ext>
              </a:extLst>
            </p:cNvPr>
            <p:cNvSpPr/>
            <p:nvPr userDrawn="1"/>
          </p:nvSpPr>
          <p:spPr>
            <a:xfrm>
              <a:off x="8135650" y="5201082"/>
              <a:ext cx="410586" cy="42020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>
              <a:bevelB w="0" h="0"/>
              <a:contourClr>
                <a:schemeClr val="bg1">
                  <a:lumMod val="75000"/>
                </a:schemeClr>
              </a:contourClr>
            </a:sp3d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285867-87CB-41DC-BA7B-1E0013FA5CB9}"/>
                </a:ext>
              </a:extLst>
            </p:cNvPr>
            <p:cNvGrpSpPr/>
            <p:nvPr userDrawn="1"/>
          </p:nvGrpSpPr>
          <p:grpSpPr>
            <a:xfrm>
              <a:off x="8283706" y="5331274"/>
              <a:ext cx="76378" cy="155261"/>
              <a:chOff x="8276650" y="5335086"/>
              <a:chExt cx="76378" cy="1552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5" name="Straight Connector 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CB29F707-7E03-4730-A7EF-F9AABD1D5200}"/>
                  </a:ext>
                </a:extLst>
              </p:cNvPr>
              <p:cNvCxnSpPr/>
              <p:nvPr userDrawn="1"/>
            </p:nvCxnSpPr>
            <p:spPr>
              <a:xfrm flipH="1">
                <a:off x="8276650" y="5335086"/>
                <a:ext cx="73819" cy="73819"/>
              </a:xfrm>
              <a:prstGeom prst="line">
                <a:avLst/>
              </a:prstGeom>
              <a:ln w="57150" cap="rnd">
                <a:solidFill>
                  <a:srgbClr val="40CB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6C6E707-F72D-4782-9132-400A754B98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279209" y="5416528"/>
                <a:ext cx="73819" cy="73819"/>
              </a:xfrm>
              <a:prstGeom prst="line">
                <a:avLst/>
              </a:prstGeom>
              <a:ln w="57150" cap="rnd">
                <a:solidFill>
                  <a:srgbClr val="40CBC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3B4D078-B888-47D3-B758-B76A6F415835}"/>
              </a:ext>
            </a:extLst>
          </p:cNvPr>
          <p:cNvSpPr/>
          <p:nvPr userDrawn="1"/>
        </p:nvSpPr>
        <p:spPr>
          <a:xfrm>
            <a:off x="1202866" y="1192784"/>
            <a:ext cx="689893" cy="4921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40CBC1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7AEBC5-FD41-4F43-8313-176520E06772}"/>
              </a:ext>
            </a:extLst>
          </p:cNvPr>
          <p:cNvSpPr/>
          <p:nvPr userDrawn="1"/>
        </p:nvSpPr>
        <p:spPr>
          <a:xfrm>
            <a:off x="4227053" y="1192784"/>
            <a:ext cx="689893" cy="492199"/>
          </a:xfrm>
          <a:prstGeom prst="rect">
            <a:avLst/>
          </a:prstGeom>
          <a:solidFill>
            <a:srgbClr val="40CBC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C3312D-6306-4CB4-9274-640C44CEE553}"/>
              </a:ext>
            </a:extLst>
          </p:cNvPr>
          <p:cNvSpPr/>
          <p:nvPr userDrawn="1"/>
        </p:nvSpPr>
        <p:spPr>
          <a:xfrm>
            <a:off x="7214728" y="1209069"/>
            <a:ext cx="689893" cy="4921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6070F2-AD1A-4A75-B39F-D9893400BED6}"/>
              </a:ext>
            </a:extLst>
          </p:cNvPr>
          <p:cNvCxnSpPr>
            <a:stCxn id="18" idx="3"/>
            <a:endCxn id="19" idx="1"/>
          </p:cNvCxnSpPr>
          <p:nvPr userDrawn="1"/>
        </p:nvCxnSpPr>
        <p:spPr>
          <a:xfrm>
            <a:off x="1892759" y="1438884"/>
            <a:ext cx="23342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0F6D33-C906-4A61-B7B4-379B1848CF0D}"/>
              </a:ext>
            </a:extLst>
          </p:cNvPr>
          <p:cNvCxnSpPr>
            <a:cxnSpLocks/>
            <a:stCxn id="19" idx="3"/>
            <a:endCxn id="20" idx="1"/>
          </p:cNvCxnSpPr>
          <p:nvPr userDrawn="1"/>
        </p:nvCxnSpPr>
        <p:spPr>
          <a:xfrm>
            <a:off x="4916946" y="1438884"/>
            <a:ext cx="2297782" cy="1628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993D33A-3944-4A0D-B0E8-68E626DC1E0D}"/>
              </a:ext>
            </a:extLst>
          </p:cNvPr>
          <p:cNvSpPr/>
          <p:nvPr userDrawn="1"/>
        </p:nvSpPr>
        <p:spPr>
          <a:xfrm>
            <a:off x="928545" y="1782068"/>
            <a:ext cx="1238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Idea 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ACA9AC-0171-4F7C-A74F-5D941F88AA60}"/>
              </a:ext>
            </a:extLst>
          </p:cNvPr>
          <p:cNvSpPr/>
          <p:nvPr userDrawn="1"/>
        </p:nvSpPr>
        <p:spPr>
          <a:xfrm>
            <a:off x="6798015" y="1790436"/>
            <a:ext cx="1523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Idea 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F6E50A4-1850-4275-A49F-164793D7BD78}"/>
              </a:ext>
            </a:extLst>
          </p:cNvPr>
          <p:cNvSpPr/>
          <p:nvPr userDrawn="1"/>
        </p:nvSpPr>
        <p:spPr>
          <a:xfrm>
            <a:off x="3867472" y="1790437"/>
            <a:ext cx="1409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Idea 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C1632B-29B4-4AE6-84B4-72344565D562}"/>
              </a:ext>
            </a:extLst>
          </p:cNvPr>
          <p:cNvSpPr/>
          <p:nvPr userDrawn="1"/>
        </p:nvSpPr>
        <p:spPr>
          <a:xfrm>
            <a:off x="1458744" y="105945"/>
            <a:ext cx="6070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Title for big idea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78F0B8-F5AB-432C-91C3-3B0D46F26BB1}"/>
              </a:ext>
            </a:extLst>
          </p:cNvPr>
          <p:cNvCxnSpPr>
            <a:cxnSpLocks/>
          </p:cNvCxnSpPr>
          <p:nvPr userDrawn="1"/>
        </p:nvCxnSpPr>
        <p:spPr>
          <a:xfrm>
            <a:off x="1547813" y="475277"/>
            <a:ext cx="6356808" cy="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0E98638-2895-4879-B8BB-01716850200F}"/>
              </a:ext>
            </a:extLst>
          </p:cNvPr>
          <p:cNvSpPr/>
          <p:nvPr userDrawn="1"/>
        </p:nvSpPr>
        <p:spPr>
          <a:xfrm>
            <a:off x="1102369" y="2480543"/>
            <a:ext cx="5053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cap="all">
                <a:solidFill>
                  <a:schemeClr val="bg1"/>
                </a:solidFill>
                <a:latin typeface="+mj-lt"/>
              </a:rPr>
              <a:t>Some text</a:t>
            </a:r>
          </a:p>
        </p:txBody>
      </p:sp>
    </p:spTree>
    <p:extLst>
      <p:ext uri="{BB962C8B-B14F-4D97-AF65-F5344CB8AC3E}">
        <p14:creationId xmlns:p14="http://schemas.microsoft.com/office/powerpoint/2010/main" val="26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A4A3A4"/>
          </p15:clr>
        </p15:guide>
        <p15:guide id="16" pos="2767">
          <p15:clr>
            <a:srgbClr val="A4A3A4"/>
          </p15:clr>
        </p15:guide>
        <p15:guide id="17" pos="2993">
          <p15:clr>
            <a:srgbClr val="A4A3A4"/>
          </p15:clr>
        </p15:guide>
        <p15:guide id="18" pos="4332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eenKeyFacts">
    <p:bg>
      <p:bgPr>
        <a:solidFill>
          <a:srgbClr val="82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2092723-535D-40E8-B398-52688C91F837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18" name="Right Triangle 5">
            <a:extLst>
              <a:ext uri="{FF2B5EF4-FFF2-40B4-BE49-F238E27FC236}">
                <a16:creationId xmlns:a16="http://schemas.microsoft.com/office/drawing/2014/main" id="{EE3BDEFE-F8AC-4599-BC1C-6E82CCF79E08}"/>
              </a:ext>
            </a:extLst>
          </p:cNvPr>
          <p:cNvSpPr/>
          <p:nvPr userDrawn="1"/>
        </p:nvSpPr>
        <p:spPr>
          <a:xfrm rot="10800000" flipH="1">
            <a:off x="0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19" name="Picture 1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230E582-A464-4AD8-A53B-134379CFB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" y="49455"/>
            <a:ext cx="297045" cy="297045"/>
          </a:xfrm>
          <a:prstGeom prst="rect">
            <a:avLst/>
          </a:prstGeom>
          <a:effectLst/>
        </p:spPr>
      </p:pic>
      <p:sp>
        <p:nvSpPr>
          <p:cNvPr id="20" name="Right Triangle 5">
            <a:extLst>
              <a:ext uri="{FF2B5EF4-FFF2-40B4-BE49-F238E27FC236}">
                <a16:creationId xmlns:a16="http://schemas.microsoft.com/office/drawing/2014/main" id="{2EC325CD-40F0-4D5A-A644-B73918E65A1E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CCA328-414C-4955-8C31-657C8F946963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A4CB6A-AA1C-4212-B945-7A88833B02D0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867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2" pos="3878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 userDrawn="1">
          <p15:clr>
            <a:srgbClr val="000000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A4A3A4"/>
          </p15:clr>
        </p15:guide>
        <p15:guide id="16" pos="2767">
          <p15:clr>
            <a:srgbClr val="A4A3A4"/>
          </p15:clr>
        </p15:guide>
        <p15:guide id="17" pos="2993">
          <p15:clr>
            <a:srgbClr val="A4A3A4"/>
          </p15:clr>
        </p15:guide>
        <p15:guide id="18" pos="4332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eenKeyFacts">
    <p:bg>
      <p:bgPr>
        <a:solidFill>
          <a:srgbClr val="82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C96B682-8EF2-49C4-9640-A54ED55A87ED}"/>
              </a:ext>
            </a:extLst>
          </p:cNvPr>
          <p:cNvGrpSpPr/>
          <p:nvPr userDrawn="1"/>
        </p:nvGrpSpPr>
        <p:grpSpPr>
          <a:xfrm flipH="1">
            <a:off x="8603753" y="5202613"/>
            <a:ext cx="410586" cy="420206"/>
            <a:chOff x="8135650" y="5201082"/>
            <a:chExt cx="410586" cy="420206"/>
          </a:xfrm>
        </p:grpSpPr>
        <p:sp>
          <p:nvSpPr>
            <p:cNvPr id="24" name="Oval 2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72301E7-DC22-4D4F-8E8E-3514A88C9749}"/>
                </a:ext>
              </a:extLst>
            </p:cNvPr>
            <p:cNvSpPr/>
            <p:nvPr userDrawn="1"/>
          </p:nvSpPr>
          <p:spPr>
            <a:xfrm>
              <a:off x="8135650" y="5201082"/>
              <a:ext cx="410586" cy="42020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 prstMaterial="matte">
              <a:bevelB w="0" h="0"/>
              <a:contourClr>
                <a:schemeClr val="bg1">
                  <a:lumMod val="75000"/>
                </a:schemeClr>
              </a:contourClr>
            </a:sp3d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5513409-FAE2-4200-B442-6A4BA2D46431}"/>
                </a:ext>
              </a:extLst>
            </p:cNvPr>
            <p:cNvGrpSpPr/>
            <p:nvPr userDrawn="1"/>
          </p:nvGrpSpPr>
          <p:grpSpPr>
            <a:xfrm>
              <a:off x="8291373" y="5331274"/>
              <a:ext cx="76378" cy="155261"/>
              <a:chOff x="8284317" y="5335086"/>
              <a:chExt cx="76378" cy="1552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26" name="Straight Connector 25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3D390DEB-4F88-401B-B396-6382E2963BBF}"/>
                  </a:ext>
                </a:extLst>
              </p:cNvPr>
              <p:cNvCxnSpPr/>
              <p:nvPr userDrawn="1"/>
            </p:nvCxnSpPr>
            <p:spPr>
              <a:xfrm flipH="1">
                <a:off x="8284317" y="5335086"/>
                <a:ext cx="73819" cy="73819"/>
              </a:xfrm>
              <a:prstGeom prst="line">
                <a:avLst/>
              </a:prstGeom>
              <a:ln w="57150" cap="rnd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6A0CBAB6-9DE4-478A-8898-DD0CA03B8E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286876" y="5416528"/>
                <a:ext cx="73819" cy="73819"/>
              </a:xfrm>
              <a:prstGeom prst="line">
                <a:avLst/>
              </a:prstGeom>
              <a:ln w="57150" cap="rnd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2092723-535D-40E8-B398-52688C91F837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894DDCE7-2867-4A62-B34A-33072DC04BDD}"/>
              </a:ext>
            </a:extLst>
          </p:cNvPr>
          <p:cNvSpPr/>
          <p:nvPr userDrawn="1"/>
        </p:nvSpPr>
        <p:spPr>
          <a:xfrm>
            <a:off x="31469" y="7140"/>
            <a:ext cx="390011" cy="353706"/>
          </a:xfrm>
          <a:prstGeom prst="rect">
            <a:avLst/>
          </a:prstGeom>
          <a:solidFill>
            <a:srgbClr val="82AFFF"/>
          </a:solidFill>
          <a:ln w="6350">
            <a:solidFill>
              <a:srgbClr val="82AFFF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2000">
              <a:latin typeface="+mj-lt"/>
            </a:endParaRPr>
          </a:p>
        </p:txBody>
      </p:sp>
      <p:sp>
        <p:nvSpPr>
          <p:cNvPr id="36" name="Right Triangle 5">
            <a:extLst>
              <a:ext uri="{FF2B5EF4-FFF2-40B4-BE49-F238E27FC236}">
                <a16:creationId xmlns:a16="http://schemas.microsoft.com/office/drawing/2014/main" id="{FC848380-4A4B-49B5-A066-C20E18886C9D}"/>
              </a:ext>
            </a:extLst>
          </p:cNvPr>
          <p:cNvSpPr/>
          <p:nvPr userDrawn="1"/>
        </p:nvSpPr>
        <p:spPr>
          <a:xfrm rot="10800000">
            <a:off x="8603753" y="-11906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9E905-BD25-46C2-A17B-B470C9C1B01C}"/>
              </a:ext>
            </a:extLst>
          </p:cNvPr>
          <p:cNvSpPr/>
          <p:nvPr userDrawn="1"/>
        </p:nvSpPr>
        <p:spPr>
          <a:xfrm>
            <a:off x="8677983" y="-1281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1" name="Picture 40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53D3983-02F7-4E5B-BF53-531CA71E7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" y="33830"/>
            <a:ext cx="297045" cy="297045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646D361-5E79-4C8D-ADA8-F4E5BE38CA9E}"/>
              </a:ext>
            </a:extLst>
          </p:cNvPr>
          <p:cNvGrpSpPr/>
          <p:nvPr userDrawn="1"/>
        </p:nvGrpSpPr>
        <p:grpSpPr>
          <a:xfrm>
            <a:off x="8135650" y="5201082"/>
            <a:ext cx="410586" cy="420206"/>
            <a:chOff x="8135650" y="5201082"/>
            <a:chExt cx="410586" cy="420206"/>
          </a:xfrm>
        </p:grpSpPr>
        <p:sp>
          <p:nvSpPr>
            <p:cNvPr id="61" name="Oval 6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1C9C9429-0C3B-48F1-A859-157A83D36064}"/>
                </a:ext>
              </a:extLst>
            </p:cNvPr>
            <p:cNvSpPr/>
            <p:nvPr userDrawn="1"/>
          </p:nvSpPr>
          <p:spPr>
            <a:xfrm>
              <a:off x="8135650" y="5201082"/>
              <a:ext cx="410586" cy="420206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B w="0" h="0"/>
              <a:contourClr>
                <a:schemeClr val="bg1">
                  <a:lumMod val="75000"/>
                </a:schemeClr>
              </a:contourClr>
            </a:sp3d>
          </p:spPr>
          <p:txBody>
            <a:bodyPr wrap="square" rtlCol="0" anchor="ctr">
              <a:spAutoFit/>
            </a:bodyPr>
            <a:lstStyle/>
            <a:p>
              <a:pPr lvl="0" algn="ctr"/>
              <a:endParaRPr lang="en-GB" sz="20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285867-87CB-41DC-BA7B-1E0013FA5CB9}"/>
                </a:ext>
              </a:extLst>
            </p:cNvPr>
            <p:cNvGrpSpPr/>
            <p:nvPr userDrawn="1"/>
          </p:nvGrpSpPr>
          <p:grpSpPr>
            <a:xfrm>
              <a:off x="8283706" y="5331274"/>
              <a:ext cx="76378" cy="155261"/>
              <a:chOff x="8276650" y="5335086"/>
              <a:chExt cx="76378" cy="15526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5" name="Straight Connector 4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CB29F707-7E03-4730-A7EF-F9AABD1D5200}"/>
                  </a:ext>
                </a:extLst>
              </p:cNvPr>
              <p:cNvCxnSpPr/>
              <p:nvPr userDrawn="1"/>
            </p:nvCxnSpPr>
            <p:spPr>
              <a:xfrm flipH="1">
                <a:off x="8276650" y="5335086"/>
                <a:ext cx="73819" cy="73819"/>
              </a:xfrm>
              <a:prstGeom prst="line">
                <a:avLst/>
              </a:prstGeom>
              <a:ln w="57150" cap="rnd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56C6E707-F72D-4782-9132-400A754B98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279209" y="5416528"/>
                <a:ext cx="73819" cy="73819"/>
              </a:xfrm>
              <a:prstGeom prst="line">
                <a:avLst/>
              </a:prstGeom>
              <a:ln w="57150" cap="rnd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9C4B-B9CC-4598-8852-744D0DDFA3DE}"/>
              </a:ext>
            </a:extLst>
          </p:cNvPr>
          <p:cNvSpPr/>
          <p:nvPr userDrawn="1"/>
        </p:nvSpPr>
        <p:spPr>
          <a:xfrm>
            <a:off x="1202866" y="1192784"/>
            <a:ext cx="689893" cy="4921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FAA569-74EA-47AF-9602-F4DC1AECBA7E}"/>
              </a:ext>
            </a:extLst>
          </p:cNvPr>
          <p:cNvSpPr/>
          <p:nvPr userDrawn="1"/>
        </p:nvSpPr>
        <p:spPr>
          <a:xfrm>
            <a:off x="4227053" y="1192784"/>
            <a:ext cx="689893" cy="4921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5DBBE7-994F-48C8-AB90-DDAC69A8C642}"/>
              </a:ext>
            </a:extLst>
          </p:cNvPr>
          <p:cNvSpPr/>
          <p:nvPr userDrawn="1"/>
        </p:nvSpPr>
        <p:spPr>
          <a:xfrm>
            <a:off x="7214728" y="1209069"/>
            <a:ext cx="689893" cy="49219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FDA872-4635-4815-AE74-966B50970E86}"/>
              </a:ext>
            </a:extLst>
          </p:cNvPr>
          <p:cNvCxnSpPr>
            <a:stCxn id="18" idx="3"/>
            <a:endCxn id="19" idx="1"/>
          </p:cNvCxnSpPr>
          <p:nvPr userDrawn="1"/>
        </p:nvCxnSpPr>
        <p:spPr>
          <a:xfrm>
            <a:off x="1892759" y="1438884"/>
            <a:ext cx="233429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064A59E-7D20-488D-A2EF-839552E0267A}"/>
              </a:ext>
            </a:extLst>
          </p:cNvPr>
          <p:cNvCxnSpPr>
            <a:cxnSpLocks/>
            <a:stCxn id="19" idx="3"/>
            <a:endCxn id="20" idx="1"/>
          </p:cNvCxnSpPr>
          <p:nvPr userDrawn="1"/>
        </p:nvCxnSpPr>
        <p:spPr>
          <a:xfrm>
            <a:off x="4916946" y="1438884"/>
            <a:ext cx="2297782" cy="1628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039163E-9CCF-47EF-A4A8-25F1096242E4}"/>
              </a:ext>
            </a:extLst>
          </p:cNvPr>
          <p:cNvSpPr/>
          <p:nvPr userDrawn="1"/>
        </p:nvSpPr>
        <p:spPr>
          <a:xfrm>
            <a:off x="928545" y="1782068"/>
            <a:ext cx="12385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Idea 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D3CDAC-D4C9-4314-BD3D-7FE4D80CBDB2}"/>
              </a:ext>
            </a:extLst>
          </p:cNvPr>
          <p:cNvSpPr/>
          <p:nvPr userDrawn="1"/>
        </p:nvSpPr>
        <p:spPr>
          <a:xfrm>
            <a:off x="6798015" y="1790436"/>
            <a:ext cx="1523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Idea 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6C93D1-02A5-4A47-809C-7A9D7F01D3B4}"/>
              </a:ext>
            </a:extLst>
          </p:cNvPr>
          <p:cNvSpPr/>
          <p:nvPr userDrawn="1"/>
        </p:nvSpPr>
        <p:spPr>
          <a:xfrm>
            <a:off x="3867472" y="1790437"/>
            <a:ext cx="14090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Idea 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F8CA946-5556-43FB-A596-5984265DAEF7}"/>
              </a:ext>
            </a:extLst>
          </p:cNvPr>
          <p:cNvSpPr/>
          <p:nvPr userDrawn="1"/>
        </p:nvSpPr>
        <p:spPr>
          <a:xfrm>
            <a:off x="1102369" y="2480543"/>
            <a:ext cx="5053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cap="all">
                <a:solidFill>
                  <a:schemeClr val="bg1"/>
                </a:solidFill>
                <a:latin typeface="+mj-lt"/>
              </a:rPr>
              <a:t>Some text</a:t>
            </a:r>
          </a:p>
        </p:txBody>
      </p:sp>
    </p:spTree>
    <p:extLst>
      <p:ext uri="{BB962C8B-B14F-4D97-AF65-F5344CB8AC3E}">
        <p14:creationId xmlns:p14="http://schemas.microsoft.com/office/powerpoint/2010/main" val="27149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950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A4A3A4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4" orient="horz" pos="2979">
          <p15:clr>
            <a:srgbClr val="A4A3A4"/>
          </p15:clr>
        </p15:guide>
        <p15:guide id="15" pos="1429">
          <p15:clr>
            <a:srgbClr val="A4A3A4"/>
          </p15:clr>
        </p15:guide>
        <p15:guide id="16" pos="2767">
          <p15:clr>
            <a:srgbClr val="A4A3A4"/>
          </p15:clr>
        </p15:guide>
        <p15:guide id="17" pos="2993">
          <p15:clr>
            <a:srgbClr val="A4A3A4"/>
          </p15:clr>
        </p15:guide>
        <p15:guide id="18" pos="4332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rgbClr val="82AFFF"/>
          </a:solidFill>
          <a:ln w="19050"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5900A2-FD75-43D5-B20D-007A3F373F49}"/>
              </a:ext>
            </a:extLst>
          </p:cNvPr>
          <p:cNvCxnSpPr/>
          <p:nvPr userDrawn="1"/>
        </p:nvCxnSpPr>
        <p:spPr>
          <a:xfrm>
            <a:off x="1466139" y="444041"/>
            <a:ext cx="6093536" cy="0"/>
          </a:xfrm>
          <a:prstGeom prst="line">
            <a:avLst/>
          </a:prstGeom>
          <a:ln w="28575">
            <a:solidFill>
              <a:srgbClr val="82AFFF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3">
            <a:extLst>
              <a:ext uri="{FF2B5EF4-FFF2-40B4-BE49-F238E27FC236}">
                <a16:creationId xmlns:a16="http://schemas.microsoft.com/office/drawing/2014/main" id="{059379D7-92E6-40B7-9A1B-F77B572A4D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9"/>
            <a:ext cx="5905344" cy="219830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algn="l">
              <a:defRPr sz="1800" b="1" cap="all" baseline="0">
                <a:ln w="3175">
                  <a:noFill/>
                </a:ln>
                <a:solidFill>
                  <a:srgbClr val="82AFFF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ueExample">
    <p:bg>
      <p:bgPr>
        <a:solidFill>
          <a:srgbClr val="82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61517B-E418-4D9B-9E23-21BE4FA17F89}"/>
              </a:ext>
            </a:extLst>
          </p:cNvPr>
          <p:cNvCxnSpPr/>
          <p:nvPr userDrawn="1"/>
        </p:nvCxnSpPr>
        <p:spPr>
          <a:xfrm>
            <a:off x="1547813" y="554038"/>
            <a:ext cx="6093536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8F70D62A-B9B5-47FB-91CC-C45E302A6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8"/>
            <a:ext cx="5905344" cy="3571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Autofit/>
          </a:bodyPr>
          <a:lstStyle>
            <a:lvl1pPr algn="l">
              <a:defRPr sz="2400" b="1" cap="all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8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ueExample">
    <p:bg>
      <p:bgPr>
        <a:solidFill>
          <a:srgbClr val="82A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82AFFF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6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rgbClr val="FF0066"/>
          </a:solidFill>
          <a:ln w="19050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965DD22-72E9-4C76-BCFA-DC69D360A598}"/>
              </a:ext>
            </a:extLst>
          </p:cNvPr>
          <p:cNvCxnSpPr/>
          <p:nvPr userDrawn="1"/>
        </p:nvCxnSpPr>
        <p:spPr>
          <a:xfrm>
            <a:off x="1466139" y="444041"/>
            <a:ext cx="6093536" cy="0"/>
          </a:xfrm>
          <a:prstGeom prst="line">
            <a:avLst/>
          </a:prstGeom>
          <a:ln w="28575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5F558F05-5912-41E8-8B08-2518C6AEF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9"/>
            <a:ext cx="5905344" cy="219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algn="l">
              <a:defRPr sz="1800" b="1" cap="all" baseline="0">
                <a:ln w="3175">
                  <a:noFill/>
                </a:ln>
                <a:solidFill>
                  <a:srgbClr val="FF0066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905" userDrawn="1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ueExample"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61517B-E418-4D9B-9E23-21BE4FA17F89}"/>
              </a:ext>
            </a:extLst>
          </p:cNvPr>
          <p:cNvCxnSpPr/>
          <p:nvPr userDrawn="1"/>
        </p:nvCxnSpPr>
        <p:spPr>
          <a:xfrm>
            <a:off x="1466139" y="444041"/>
            <a:ext cx="6093536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8F70D62A-B9B5-47FB-91CC-C45E302A6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9"/>
            <a:ext cx="5905344" cy="219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algn="l">
              <a:defRPr sz="1800" b="1" cap="all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ueExample"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id="{75A0F36C-D5DF-49B2-8822-19F7C1AFC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8"/>
            <a:ext cx="5905344" cy="4322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ue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Triangle 5">
            <a:extLst>
              <a:ext uri="{FF2B5EF4-FFF2-40B4-BE49-F238E27FC236}">
                <a16:creationId xmlns:a16="http://schemas.microsoft.com/office/drawing/2014/main" id="{F192FA0F-4A71-4CBF-80ED-549CEA8C434C}"/>
              </a:ext>
            </a:extLst>
          </p:cNvPr>
          <p:cNvSpPr/>
          <p:nvPr userDrawn="1"/>
        </p:nvSpPr>
        <p:spPr>
          <a:xfrm rot="10800000">
            <a:off x="8603753" y="386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23" name="Right Triangle 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53AB450-2CC8-43FD-BBA6-E5A8C6FA0EBD}"/>
              </a:ext>
            </a:extLst>
          </p:cNvPr>
          <p:cNvSpPr/>
          <p:nvPr userDrawn="1"/>
        </p:nvSpPr>
        <p:spPr>
          <a:xfrm rot="10800000" flipH="1">
            <a:off x="7883" y="7140"/>
            <a:ext cx="537116" cy="432297"/>
          </a:xfrm>
          <a:custGeom>
            <a:avLst/>
            <a:gdLst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571499 w 571499"/>
              <a:gd name="connsiteY2" fmla="*/ 557416 h 557416"/>
              <a:gd name="connsiteX3" fmla="*/ 0 w 571499"/>
              <a:gd name="connsiteY3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40041 w 571499"/>
              <a:gd name="connsiteY2" fmla="*/ 118831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181230 w 571499"/>
              <a:gd name="connsiteY2" fmla="*/ 10235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6452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321274 w 571499"/>
              <a:gd name="connsiteY2" fmla="*/ 3115 h 557416"/>
              <a:gd name="connsiteX3" fmla="*/ 571499 w 571499"/>
              <a:gd name="connsiteY3" fmla="*/ 557416 h 557416"/>
              <a:gd name="connsiteX4" fmla="*/ 0 w 571499"/>
              <a:gd name="connsiteY4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311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274 w 571499"/>
              <a:gd name="connsiteY3" fmla="*/ 1575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  <a:gd name="connsiteX0" fmla="*/ 0 w 571499"/>
              <a:gd name="connsiteY0" fmla="*/ 557416 h 557416"/>
              <a:gd name="connsiteX1" fmla="*/ 0 w 571499"/>
              <a:gd name="connsiteY1" fmla="*/ 0 h 557416"/>
              <a:gd name="connsiteX2" fmla="*/ 273841 w 571499"/>
              <a:gd name="connsiteY2" fmla="*/ 1378 h 557416"/>
              <a:gd name="connsiteX3" fmla="*/ 321609 w 571499"/>
              <a:gd name="connsiteY3" fmla="*/ 1190 h 557416"/>
              <a:gd name="connsiteX4" fmla="*/ 571499 w 571499"/>
              <a:gd name="connsiteY4" fmla="*/ 557416 h 557416"/>
              <a:gd name="connsiteX5" fmla="*/ 0 w 571499"/>
              <a:gd name="connsiteY5" fmla="*/ 557416 h 55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1499" h="557416">
                <a:moveTo>
                  <a:pt x="0" y="557416"/>
                </a:moveTo>
                <a:lnTo>
                  <a:pt x="0" y="0"/>
                </a:lnTo>
                <a:lnTo>
                  <a:pt x="273841" y="1378"/>
                </a:lnTo>
                <a:lnTo>
                  <a:pt x="321609" y="1190"/>
                </a:lnTo>
                <a:lnTo>
                  <a:pt x="571499" y="557416"/>
                </a:lnTo>
                <a:lnTo>
                  <a:pt x="0" y="557416"/>
                </a:lnTo>
                <a:close/>
              </a:path>
            </a:pathLst>
          </a:cu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0"/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pic>
        <p:nvPicPr>
          <p:cNvPr id="26" name="Picture 2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F80877B8-5D99-4FD6-9C5F-CC31D920D8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5" y="49455"/>
            <a:ext cx="297045" cy="297045"/>
          </a:xfrm>
          <a:prstGeom prst="rect">
            <a:avLst/>
          </a:prstGeom>
          <a:effectLst/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E5A304-51F8-44CC-8308-E215FAB8CFA7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7E3426-1C46-4FCD-AC8B-EBDEC9309C26}"/>
              </a:ext>
            </a:extLst>
          </p:cNvPr>
          <p:cNvSpPr/>
          <p:nvPr userDrawn="1"/>
        </p:nvSpPr>
        <p:spPr>
          <a:xfrm>
            <a:off x="8677983" y="2948"/>
            <a:ext cx="529909" cy="46166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fld id="{0536E2DF-F29F-46D3-91F1-8A01034C16D5}" type="slidenum">
              <a:rPr lang="en-GB" sz="1800" b="1" kern="1200" cap="small" baseline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‹#›</a:t>
            </a:fld>
            <a:endParaRPr lang="en-GB" sz="1800" b="1" kern="1200" cap="small" baseline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27C9E85-D2D8-4D88-9D08-E7155CA470E6}"/>
              </a:ext>
            </a:extLst>
          </p:cNvPr>
          <p:cNvSpPr/>
          <p:nvPr userDrawn="1"/>
        </p:nvSpPr>
        <p:spPr>
          <a:xfrm>
            <a:off x="1547813" y="-12818"/>
            <a:ext cx="1025125" cy="73143"/>
          </a:xfrm>
          <a:prstGeom prst="rect">
            <a:avLst/>
          </a:prstGeom>
          <a:solidFill>
            <a:srgbClr val="40CBC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lvl="0" algn="ctr"/>
            <a:endParaRPr lang="en-GB" sz="2000">
              <a:solidFill>
                <a:srgbClr val="89C167"/>
              </a:solidFill>
              <a:latin typeface="+mj-lt"/>
            </a:endParaRPr>
          </a:p>
        </p:txBody>
      </p:sp>
      <p:sp>
        <p:nvSpPr>
          <p:cNvPr id="36" name="Oval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4AA8DE-E362-4570-8299-2E0D3A3F041D}"/>
              </a:ext>
            </a:extLst>
          </p:cNvPr>
          <p:cNvSpPr/>
          <p:nvPr userDrawn="1"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8" name="Straight Connector 3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C995592-AF85-41D0-8C1B-B3C3EF812880}"/>
              </a:ext>
            </a:extLst>
          </p:cNvPr>
          <p:cNvCxnSpPr/>
          <p:nvPr userDrawn="1"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3D2E2A-30CE-47F4-A218-383021A04424}"/>
              </a:ext>
            </a:extLst>
          </p:cNvPr>
          <p:cNvCxnSpPr>
            <a:cxnSpLocks/>
          </p:cNvCxnSpPr>
          <p:nvPr userDrawn="1"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831ABE3-015E-4B7D-B008-968817A04486}"/>
              </a:ext>
            </a:extLst>
          </p:cNvPr>
          <p:cNvSpPr/>
          <p:nvPr userDrawn="1"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C86C2C6-9DB4-46EC-B0CF-30D6D1125F1B}"/>
              </a:ext>
            </a:extLst>
          </p:cNvPr>
          <p:cNvCxnSpPr/>
          <p:nvPr userDrawn="1"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5DE44D-E472-47FB-9B4A-B6693C887811}"/>
              </a:ext>
            </a:extLst>
          </p:cNvPr>
          <p:cNvCxnSpPr>
            <a:cxnSpLocks/>
          </p:cNvCxnSpPr>
          <p:nvPr userDrawn="1"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61517B-E418-4D9B-9E23-21BE4FA17F89}"/>
              </a:ext>
            </a:extLst>
          </p:cNvPr>
          <p:cNvCxnSpPr/>
          <p:nvPr userDrawn="1"/>
        </p:nvCxnSpPr>
        <p:spPr>
          <a:xfrm>
            <a:off x="1466139" y="444041"/>
            <a:ext cx="6093536" cy="0"/>
          </a:xfrm>
          <a:prstGeom prst="line">
            <a:avLst/>
          </a:prstGeom>
          <a:ln w="28575">
            <a:solidFill>
              <a:srgbClr val="40CBC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3">
            <a:extLst>
              <a:ext uri="{FF2B5EF4-FFF2-40B4-BE49-F238E27FC236}">
                <a16:creationId xmlns:a16="http://schemas.microsoft.com/office/drawing/2014/main" id="{8F70D62A-B9B5-47FB-91CC-C45E302A6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7813" y="196889"/>
            <a:ext cx="5905344" cy="219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normAutofit/>
          </a:bodyPr>
          <a:lstStyle>
            <a:lvl1pPr algn="l">
              <a:defRPr sz="1800" b="1" cap="all" baseline="0">
                <a:ln w="3175">
                  <a:noFill/>
                </a:ln>
                <a:solidFill>
                  <a:srgbClr val="40CBC1"/>
                </a:solidFill>
                <a:effectLst/>
                <a:latin typeface="+mj-lt"/>
              </a:defRPr>
            </a:lvl1pPr>
          </a:lstStyle>
          <a:p>
            <a:r>
              <a:rPr lang="en-US"/>
              <a:t>Page Heading Placeholder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28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349">
          <p15:clr>
            <a:srgbClr val="A4A3A4"/>
          </p15:clr>
        </p15:guide>
        <p15:guide id="2" pos="3878">
          <p15:clr>
            <a:srgbClr val="A4A3A4"/>
          </p15:clr>
        </p15:guide>
        <p15:guide id="3" pos="1882">
          <p15:clr>
            <a:srgbClr val="A4A3A4"/>
          </p15:clr>
        </p15:guide>
        <p15:guide id="4" pos="113">
          <p15:clr>
            <a:srgbClr val="A4A3A4"/>
          </p15:clr>
        </p15:guide>
        <p15:guide id="5" pos="5647">
          <p15:clr>
            <a:srgbClr val="A4A3A4"/>
          </p15:clr>
        </p15:guide>
        <p15:guide id="6" orient="horz" pos="1369">
          <p15:clr>
            <a:srgbClr val="A4A3A4"/>
          </p15:clr>
        </p15:guide>
        <p15:guide id="7" orient="horz" pos="2458">
          <p15:clr>
            <a:srgbClr val="A4A3A4"/>
          </p15:clr>
        </p15:guide>
        <p15:guide id="8" orient="horz" pos="3501">
          <p15:clr>
            <a:srgbClr val="A4A3A4"/>
          </p15:clr>
        </p15:guide>
        <p15:guide id="9" orient="horz" pos="1936">
          <p15:clr>
            <a:srgbClr val="A4A3A4"/>
          </p15:clr>
        </p15:guide>
        <p15:guide id="10" pos="2880">
          <p15:clr>
            <a:srgbClr val="F26B43"/>
          </p15:clr>
        </p15:guide>
        <p15:guide id="11" pos="975">
          <p15:clr>
            <a:srgbClr val="A4A3A4"/>
          </p15:clr>
        </p15:guide>
        <p15:guide id="12" pos="4762">
          <p15:clr>
            <a:srgbClr val="A4A3A4"/>
          </p15:clr>
        </p15:guide>
        <p15:guide id="13" orient="horz" pos="870">
          <p15:clr>
            <a:srgbClr val="A4A3A4"/>
          </p15:clr>
        </p15:guide>
        <p15:guide id="15" pos="1429">
          <p15:clr>
            <a:srgbClr val="FBAE40"/>
          </p15:clr>
        </p15:guide>
        <p15:guide id="16" pos="4332">
          <p15:clr>
            <a:srgbClr val="FBAE40"/>
          </p15:clr>
        </p15:guide>
        <p15:guide id="17" pos="2767">
          <p15:clr>
            <a:srgbClr val="A4A3A4"/>
          </p15:clr>
        </p15:guide>
        <p15:guide id="18" pos="2993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22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4" r:id="rId2"/>
    <p:sldLayoutId id="2147483716" r:id="rId3"/>
    <p:sldLayoutId id="2147483721" r:id="rId4"/>
    <p:sldLayoutId id="2147483728" r:id="rId5"/>
    <p:sldLayoutId id="2147483717" r:id="rId6"/>
    <p:sldLayoutId id="2147483725" r:id="rId7"/>
    <p:sldLayoutId id="2147483729" r:id="rId8"/>
    <p:sldLayoutId id="2147483727" r:id="rId9"/>
    <p:sldLayoutId id="2147483726" r:id="rId10"/>
    <p:sldLayoutId id="2147483730" r:id="rId11"/>
    <p:sldLayoutId id="2147483720" r:id="rId12"/>
    <p:sldLayoutId id="2147483719" r:id="rId13"/>
    <p:sldLayoutId id="2147483678" r:id="rId14"/>
    <p:sldLayoutId id="2147483701" r:id="rId15"/>
    <p:sldLayoutId id="2147483718" r:id="rId16"/>
    <p:sldLayoutId id="2147483691" r:id="rId17"/>
    <p:sldLayoutId id="2147483699" r:id="rId18"/>
    <p:sldLayoutId id="2147483704" r:id="rId19"/>
    <p:sldLayoutId id="2147483723" r:id="rId20"/>
    <p:sldLayoutId id="2147483731" r:id="rId21"/>
    <p:sldLayoutId id="2147483702" r:id="rId22"/>
    <p:sldLayoutId id="2147483706" r:id="rId23"/>
    <p:sldLayoutId id="2147483707" r:id="rId24"/>
    <p:sldLayoutId id="2147483714" r:id="rId25"/>
    <p:sldLayoutId id="2147483708" r:id="rId26"/>
    <p:sldLayoutId id="2147483712" r:id="rId27"/>
    <p:sldLayoutId id="2147483713" r:id="rId2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Nexa Demo Light" panose="02000000000000000000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Nexa Demo Light" panose="02000000000000000000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8.xml"/><Relationship Id="rId4" Type="http://schemas.openxmlformats.org/officeDocument/2006/relationships/slide" Target="slide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27.wmf"/><Relationship Id="rId17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6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26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34.wmf"/><Relationship Id="rId3" Type="http://schemas.openxmlformats.org/officeDocument/2006/relationships/image" Target="../media/image47.png"/><Relationship Id="rId7" Type="http://schemas.openxmlformats.org/officeDocument/2006/relationships/image" Target="../media/image23.png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15.bin"/><Relationship Id="rId2" Type="http://schemas.openxmlformats.org/officeDocument/2006/relationships/image" Target="../media/image18.png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21.png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9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35.wmf"/><Relationship Id="rId7" Type="http://schemas.openxmlformats.org/officeDocument/2006/relationships/image" Target="../media/image3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43.wmf"/><Relationship Id="rId3" Type="http://schemas.openxmlformats.org/officeDocument/2006/relationships/image" Target="../media/image21.png"/><Relationship Id="rId7" Type="http://schemas.openxmlformats.org/officeDocument/2006/relationships/image" Target="../media/image65.png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24.bin"/><Relationship Id="rId2" Type="http://schemas.openxmlformats.org/officeDocument/2006/relationships/image" Target="../media/image61.png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63.png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25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4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5.wmf"/><Relationship Id="rId7" Type="http://schemas.openxmlformats.org/officeDocument/2006/relationships/oleObject" Target="../embeddings/oleObject28.bin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46.wmf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9.png"/><Relationship Id="rId7" Type="http://schemas.openxmlformats.org/officeDocument/2006/relationships/image" Target="../media/image51.wmf"/><Relationship Id="rId12" Type="http://schemas.openxmlformats.org/officeDocument/2006/relationships/image" Target="../media/image8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2.wmf"/><Relationship Id="rId5" Type="http://schemas.openxmlformats.org/officeDocument/2006/relationships/image" Target="../media/image80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21.png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5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oleObject" Target="../embeddings/oleObject40.bin"/><Relationship Id="rId3" Type="http://schemas.openxmlformats.org/officeDocument/2006/relationships/image" Target="../media/image97.png"/><Relationship Id="rId7" Type="http://schemas.openxmlformats.org/officeDocument/2006/relationships/image" Target="../media/image59.wmf"/><Relationship Id="rId12" Type="http://schemas.openxmlformats.org/officeDocument/2006/relationships/image" Target="../media/image60.w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9.x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21.png"/><Relationship Id="rId9" Type="http://schemas.openxmlformats.org/officeDocument/2006/relationships/image" Target="../media/image101.png"/><Relationship Id="rId14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6.wmf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45.bin"/><Relationship Id="rId2" Type="http://schemas.openxmlformats.org/officeDocument/2006/relationships/image" Target="../media/image96.png"/><Relationship Id="rId16" Type="http://schemas.openxmlformats.org/officeDocument/2006/relationships/image" Target="../media/image65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98.png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2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82.wmf"/><Relationship Id="rId7" Type="http://schemas.openxmlformats.org/officeDocument/2006/relationships/oleObject" Target="../embeddings/oleObject49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4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51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89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microsoft.com/office/2007/relationships/hdphoto" Target="../media/hdphoto3.wdp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png"/><Relationship Id="rId11" Type="http://schemas.openxmlformats.org/officeDocument/2006/relationships/image" Target="../media/image105.png"/><Relationship Id="rId5" Type="http://schemas.openxmlformats.org/officeDocument/2006/relationships/customXml" Target="../ink/ink2.xml"/><Relationship Id="rId10" Type="http://schemas.openxmlformats.org/officeDocument/2006/relationships/image" Target="../media/image123.png"/><Relationship Id="rId4" Type="http://schemas.openxmlformats.org/officeDocument/2006/relationships/image" Target="../media/image120.png"/><Relationship Id="rId9" Type="http://schemas.openxmlformats.org/officeDocument/2006/relationships/customXml" Target="../ink/ink4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26.png"/><Relationship Id="rId7" Type="http://schemas.openxmlformats.org/officeDocument/2006/relationships/oleObject" Target="../embeddings/oleObject57.bin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127.png"/><Relationship Id="rId9" Type="http://schemas.openxmlformats.org/officeDocument/2006/relationships/oleObject" Target="../embeddings/oleObject58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9.bin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63.bin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106.wmf"/><Relationship Id="rId5" Type="http://schemas.openxmlformats.org/officeDocument/2006/relationships/image" Target="../media/image132.png"/><Relationship Id="rId10" Type="http://schemas.openxmlformats.org/officeDocument/2006/relationships/oleObject" Target="../embeddings/oleObject62.bin"/><Relationship Id="rId4" Type="http://schemas.openxmlformats.org/officeDocument/2006/relationships/image" Target="../media/image108.wmf"/><Relationship Id="rId9" Type="http://schemas.openxmlformats.org/officeDocument/2006/relationships/image" Target="../media/image1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111.wmf"/><Relationship Id="rId7" Type="http://schemas.openxmlformats.org/officeDocument/2006/relationships/image" Target="../media/image140.png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113.wmf"/><Relationship Id="rId4" Type="http://schemas.openxmlformats.org/officeDocument/2006/relationships/image" Target="../media/image138.png"/><Relationship Id="rId9" Type="http://schemas.openxmlformats.org/officeDocument/2006/relationships/oleObject" Target="../embeddings/oleObject67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8.bin"/><Relationship Id="rId7" Type="http://schemas.openxmlformats.org/officeDocument/2006/relationships/image" Target="../media/image14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5.wmf"/><Relationship Id="rId11" Type="http://schemas.openxmlformats.org/officeDocument/2006/relationships/image" Target="../media/image117.wmf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1.bin"/><Relationship Id="rId4" Type="http://schemas.openxmlformats.org/officeDocument/2006/relationships/image" Target="../media/image114.wmf"/><Relationship Id="rId9" Type="http://schemas.openxmlformats.org/officeDocument/2006/relationships/image" Target="../media/image116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121.wm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7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127.wmf"/><Relationship Id="rId3" Type="http://schemas.openxmlformats.org/officeDocument/2006/relationships/image" Target="../media/image122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82.bin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2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122.wmf"/><Relationship Id="rId7" Type="http://schemas.openxmlformats.org/officeDocument/2006/relationships/image" Target="../media/image129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128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3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5.wm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7.bin"/><Relationship Id="rId2" Type="http://schemas.openxmlformats.org/officeDocument/2006/relationships/image" Target="../media/image18.png"/><Relationship Id="rId16" Type="http://schemas.openxmlformats.org/officeDocument/2006/relationships/image" Target="../media/image24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F6CD92C-44D3-4380-B64C-5D0640A53C14}"/>
              </a:ext>
            </a:extLst>
          </p:cNvPr>
          <p:cNvSpPr/>
          <p:nvPr/>
        </p:nvSpPr>
        <p:spPr>
          <a:xfrm>
            <a:off x="552504" y="2398219"/>
            <a:ext cx="1512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Mechanics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E45E60-8301-4139-A4E8-143418ABCD2A}"/>
              </a:ext>
            </a:extLst>
          </p:cNvPr>
          <p:cNvSpPr/>
          <p:nvPr/>
        </p:nvSpPr>
        <p:spPr>
          <a:xfrm>
            <a:off x="2623296" y="2198423"/>
            <a:ext cx="1647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Connected Particles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C1C07E1-6FB6-4969-9608-04E55521FBDF}"/>
              </a:ext>
            </a:extLst>
          </p:cNvPr>
          <p:cNvCxnSpPr>
            <a:cxnSpLocks/>
            <a:stCxn id="11" idx="6"/>
            <a:endCxn id="38" idx="2"/>
          </p:cNvCxnSpPr>
          <p:nvPr/>
        </p:nvCxnSpPr>
        <p:spPr>
          <a:xfrm>
            <a:off x="1495073" y="3009262"/>
            <a:ext cx="1737524" cy="27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A17C509E-B7EF-4A18-9DCB-AB52936E791D}"/>
              </a:ext>
            </a:extLst>
          </p:cNvPr>
          <p:cNvSpPr/>
          <p:nvPr/>
        </p:nvSpPr>
        <p:spPr>
          <a:xfrm>
            <a:off x="2293749" y="2837465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FC048AC-69AC-4BAA-83BD-0F83B48734F0}"/>
              </a:ext>
            </a:extLst>
          </p:cNvPr>
          <p:cNvSpPr/>
          <p:nvPr/>
        </p:nvSpPr>
        <p:spPr>
          <a:xfrm>
            <a:off x="1122572" y="2823011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5401423-F7AF-4DC0-9F8A-DA7CD06FA662}"/>
              </a:ext>
            </a:extLst>
          </p:cNvPr>
          <p:cNvSpPr/>
          <p:nvPr/>
        </p:nvSpPr>
        <p:spPr>
          <a:xfrm>
            <a:off x="1122572" y="1409289"/>
            <a:ext cx="372501" cy="372501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6FCD29-5A13-4028-B783-B8B8D9AF3AAE}"/>
              </a:ext>
            </a:extLst>
          </p:cNvPr>
          <p:cNvSpPr/>
          <p:nvPr/>
        </p:nvSpPr>
        <p:spPr>
          <a:xfrm>
            <a:off x="552537" y="995385"/>
            <a:ext cx="1512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Pure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7B9FE0A-4253-4F03-B16F-2C61D9B37793}"/>
              </a:ext>
            </a:extLst>
          </p:cNvPr>
          <p:cNvSpPr/>
          <p:nvPr/>
        </p:nvSpPr>
        <p:spPr>
          <a:xfrm>
            <a:off x="1122572" y="4236733"/>
            <a:ext cx="372501" cy="372501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FB15B90-780D-4018-BA66-0AF2B3F370E8}"/>
              </a:ext>
            </a:extLst>
          </p:cNvPr>
          <p:cNvSpPr/>
          <p:nvPr/>
        </p:nvSpPr>
        <p:spPr>
          <a:xfrm>
            <a:off x="552537" y="3822829"/>
            <a:ext cx="1512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Statistics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BDD47E9-3E3D-4915-85D9-D30B57FBBAD3}"/>
              </a:ext>
            </a:extLst>
          </p:cNvPr>
          <p:cNvCxnSpPr>
            <a:cxnSpLocks/>
          </p:cNvCxnSpPr>
          <p:nvPr/>
        </p:nvCxnSpPr>
        <p:spPr>
          <a:xfrm>
            <a:off x="4927574" y="1863969"/>
            <a:ext cx="0" cy="1145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834E081-E09B-41D0-B40A-BB57617B08E0}"/>
              </a:ext>
            </a:extLst>
          </p:cNvPr>
          <p:cNvCxnSpPr>
            <a:cxnSpLocks/>
            <a:endCxn id="72" idx="2"/>
          </p:cNvCxnSpPr>
          <p:nvPr/>
        </p:nvCxnSpPr>
        <p:spPr>
          <a:xfrm flipV="1">
            <a:off x="4911699" y="1863969"/>
            <a:ext cx="571491" cy="60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470F645-0D67-4A39-9FD8-BD57CCBA78EA}"/>
              </a:ext>
            </a:extLst>
          </p:cNvPr>
          <p:cNvCxnSpPr>
            <a:cxnSpLocks/>
            <a:stCxn id="38" idx="6"/>
          </p:cNvCxnSpPr>
          <p:nvPr/>
        </p:nvCxnSpPr>
        <p:spPr>
          <a:xfrm>
            <a:off x="3605098" y="3011990"/>
            <a:ext cx="132247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7C401BEA-F7DC-464D-80BE-51A0E5F68502}"/>
              </a:ext>
            </a:extLst>
          </p:cNvPr>
          <p:cNvSpPr/>
          <p:nvPr/>
        </p:nvSpPr>
        <p:spPr>
          <a:xfrm>
            <a:off x="4177580" y="2837465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2" name="Oval 71">
            <a:hlinkClick r:id="rId2" action="ppaction://hlinksldjump"/>
            <a:extLst>
              <a:ext uri="{FF2B5EF4-FFF2-40B4-BE49-F238E27FC236}">
                <a16:creationId xmlns:a16="http://schemas.microsoft.com/office/drawing/2014/main" id="{CAA2A5A9-8A85-4FCF-9C6B-0CC1A0925F58}"/>
              </a:ext>
            </a:extLst>
          </p:cNvPr>
          <p:cNvSpPr/>
          <p:nvPr/>
        </p:nvSpPr>
        <p:spPr>
          <a:xfrm>
            <a:off x="5483190" y="1677718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74AE647-BBDA-4F1D-AD2A-45BDF25049E8}"/>
              </a:ext>
            </a:extLst>
          </p:cNvPr>
          <p:cNvCxnSpPr>
            <a:cxnSpLocks/>
          </p:cNvCxnSpPr>
          <p:nvPr/>
        </p:nvCxnSpPr>
        <p:spPr>
          <a:xfrm flipV="1">
            <a:off x="4927574" y="3005016"/>
            <a:ext cx="555616" cy="60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hlinkClick r:id="rId3" action="ppaction://hlinksldjump"/>
            <a:extLst>
              <a:ext uri="{FF2B5EF4-FFF2-40B4-BE49-F238E27FC236}">
                <a16:creationId xmlns:a16="http://schemas.microsoft.com/office/drawing/2014/main" id="{1364FD33-7D6E-4455-8158-11FE2ADD3BF3}"/>
              </a:ext>
            </a:extLst>
          </p:cNvPr>
          <p:cNvSpPr/>
          <p:nvPr/>
        </p:nvSpPr>
        <p:spPr>
          <a:xfrm>
            <a:off x="5483190" y="2818765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017CA88-863E-470C-AB71-D3F99104BBDC}"/>
              </a:ext>
            </a:extLst>
          </p:cNvPr>
          <p:cNvCxnSpPr>
            <a:cxnSpLocks/>
            <a:endCxn id="81" idx="2"/>
          </p:cNvCxnSpPr>
          <p:nvPr/>
        </p:nvCxnSpPr>
        <p:spPr>
          <a:xfrm flipV="1">
            <a:off x="4911699" y="4140670"/>
            <a:ext cx="571491" cy="60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hlinkClick r:id="rId4" action="ppaction://hlinksldjump"/>
            <a:extLst>
              <a:ext uri="{FF2B5EF4-FFF2-40B4-BE49-F238E27FC236}">
                <a16:creationId xmlns:a16="http://schemas.microsoft.com/office/drawing/2014/main" id="{3A65A7FB-A884-452A-B42A-6AB1E1E6ECAC}"/>
              </a:ext>
            </a:extLst>
          </p:cNvPr>
          <p:cNvSpPr/>
          <p:nvPr/>
        </p:nvSpPr>
        <p:spPr>
          <a:xfrm>
            <a:off x="5483190" y="3954419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hlinkClick r:id="rId2" action="ppaction://hlinksldjump"/>
            <a:extLst>
              <a:ext uri="{FF2B5EF4-FFF2-40B4-BE49-F238E27FC236}">
                <a16:creationId xmlns:a16="http://schemas.microsoft.com/office/drawing/2014/main" id="{1037A1FE-4DB7-4F6E-84B7-D15CB9ED6520}"/>
              </a:ext>
            </a:extLst>
          </p:cNvPr>
          <p:cNvSpPr/>
          <p:nvPr/>
        </p:nvSpPr>
        <p:spPr>
          <a:xfrm>
            <a:off x="6038805" y="1696768"/>
            <a:ext cx="1647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u="sng" cap="all">
                <a:solidFill>
                  <a:schemeClr val="bg1"/>
                </a:solidFill>
                <a:latin typeface="+mj-lt"/>
              </a:rPr>
              <a:t>Pulleys</a:t>
            </a:r>
          </a:p>
        </p:txBody>
      </p:sp>
      <p:sp>
        <p:nvSpPr>
          <p:cNvPr id="83" name="Rectangle 82">
            <a:hlinkClick r:id="rId4" action="ppaction://hlinksldjump"/>
            <a:extLst>
              <a:ext uri="{FF2B5EF4-FFF2-40B4-BE49-F238E27FC236}">
                <a16:creationId xmlns:a16="http://schemas.microsoft.com/office/drawing/2014/main" id="{77642C53-E7E0-4674-916F-8A782BECD1E9}"/>
              </a:ext>
            </a:extLst>
          </p:cNvPr>
          <p:cNvSpPr/>
          <p:nvPr/>
        </p:nvSpPr>
        <p:spPr>
          <a:xfrm>
            <a:off x="6105480" y="3954419"/>
            <a:ext cx="2060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u="sng" cap="all">
                <a:solidFill>
                  <a:schemeClr val="bg1"/>
                </a:solidFill>
                <a:latin typeface="+mj-lt"/>
              </a:rPr>
              <a:t>Force Coupling</a:t>
            </a:r>
          </a:p>
        </p:txBody>
      </p:sp>
      <p:sp>
        <p:nvSpPr>
          <p:cNvPr id="84" name="Rectangle 83">
            <a:hlinkClick r:id="rId3" action="ppaction://hlinksldjump"/>
            <a:extLst>
              <a:ext uri="{FF2B5EF4-FFF2-40B4-BE49-F238E27FC236}">
                <a16:creationId xmlns:a16="http://schemas.microsoft.com/office/drawing/2014/main" id="{86F48D82-A5C7-4B04-A31D-52CF166219BE}"/>
              </a:ext>
            </a:extLst>
          </p:cNvPr>
          <p:cNvSpPr/>
          <p:nvPr/>
        </p:nvSpPr>
        <p:spPr>
          <a:xfrm>
            <a:off x="6105479" y="2816427"/>
            <a:ext cx="24195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600" b="1" u="sng" cap="all">
                <a:solidFill>
                  <a:schemeClr val="bg1"/>
                </a:solidFill>
                <a:latin typeface="+mj-lt"/>
              </a:rPr>
              <a:t>Objects in Contact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FBF258B-D8AF-42C3-A26D-D093A94B24E8}"/>
              </a:ext>
            </a:extLst>
          </p:cNvPr>
          <p:cNvCxnSpPr>
            <a:cxnSpLocks/>
          </p:cNvCxnSpPr>
          <p:nvPr/>
        </p:nvCxnSpPr>
        <p:spPr>
          <a:xfrm>
            <a:off x="1495073" y="1603700"/>
            <a:ext cx="1804199" cy="2728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FF00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Arrow: Chevron 85">
            <a:extLst>
              <a:ext uri="{FF2B5EF4-FFF2-40B4-BE49-F238E27FC236}">
                <a16:creationId xmlns:a16="http://schemas.microsoft.com/office/drawing/2014/main" id="{79937698-03E8-44BD-8DB0-3C395659E65F}"/>
              </a:ext>
            </a:extLst>
          </p:cNvPr>
          <p:cNvSpPr/>
          <p:nvPr/>
        </p:nvSpPr>
        <p:spPr>
          <a:xfrm>
            <a:off x="2065108" y="1423743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>
              <a:alpha val="50000"/>
            </a:schemeClr>
          </a:solidFill>
          <a:ln w="285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3F477A6-8065-4270-B133-67F9E91764C4}"/>
              </a:ext>
            </a:extLst>
          </p:cNvPr>
          <p:cNvCxnSpPr>
            <a:cxnSpLocks/>
            <a:stCxn id="49" idx="6"/>
          </p:cNvCxnSpPr>
          <p:nvPr/>
        </p:nvCxnSpPr>
        <p:spPr>
          <a:xfrm>
            <a:off x="1495073" y="4422984"/>
            <a:ext cx="1800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87000">
                  <a:srgbClr val="FF006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Arrow: Chevron 87">
            <a:extLst>
              <a:ext uri="{FF2B5EF4-FFF2-40B4-BE49-F238E27FC236}">
                <a16:creationId xmlns:a16="http://schemas.microsoft.com/office/drawing/2014/main" id="{4F609818-BB1F-4407-91D5-BB2965569DCD}"/>
              </a:ext>
            </a:extLst>
          </p:cNvPr>
          <p:cNvSpPr/>
          <p:nvPr/>
        </p:nvSpPr>
        <p:spPr>
          <a:xfrm>
            <a:off x="2050688" y="4235216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>
              <a:alpha val="50000"/>
            </a:schemeClr>
          </a:solidFill>
          <a:ln w="28575">
            <a:solidFill>
              <a:schemeClr val="bg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F067B4E-6199-4608-B802-EDE3C1CED497}"/>
              </a:ext>
            </a:extLst>
          </p:cNvPr>
          <p:cNvSpPr/>
          <p:nvPr/>
        </p:nvSpPr>
        <p:spPr>
          <a:xfrm>
            <a:off x="3232597" y="2825739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23D5B49-2770-4691-8925-073DDA59D787}"/>
              </a:ext>
            </a:extLst>
          </p:cNvPr>
          <p:cNvCxnSpPr>
            <a:cxnSpLocks/>
          </p:cNvCxnSpPr>
          <p:nvPr/>
        </p:nvCxnSpPr>
        <p:spPr>
          <a:xfrm>
            <a:off x="4927574" y="3016091"/>
            <a:ext cx="0" cy="114529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>
            <a:extLst>
              <a:ext uri="{FF2B5EF4-FFF2-40B4-BE49-F238E27FC236}">
                <a16:creationId xmlns:a16="http://schemas.microsoft.com/office/drawing/2014/main" id="{FB8A6DA8-B086-49A5-8E49-D01D4B66296B}"/>
              </a:ext>
            </a:extLst>
          </p:cNvPr>
          <p:cNvSpPr/>
          <p:nvPr/>
        </p:nvSpPr>
        <p:spPr>
          <a:xfrm>
            <a:off x="4876151" y="2954107"/>
            <a:ext cx="112154" cy="11215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546D1FB-CE58-4726-9F8B-E2645FD1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328" y="371707"/>
            <a:ext cx="5905344" cy="432297"/>
          </a:xfrm>
        </p:spPr>
        <p:txBody>
          <a:bodyPr/>
          <a:lstStyle/>
          <a:p>
            <a:pPr lvl="0" algn="ctr"/>
            <a:r>
              <a:rPr lang="en-GB" sz="4000"/>
              <a:t>Connected Particles</a:t>
            </a:r>
          </a:p>
        </p:txBody>
      </p:sp>
    </p:spTree>
    <p:extLst>
      <p:ext uri="{BB962C8B-B14F-4D97-AF65-F5344CB8AC3E}">
        <p14:creationId xmlns:p14="http://schemas.microsoft.com/office/powerpoint/2010/main" val="267175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  <p:bldP spid="62" grpId="0" animBg="1"/>
      <p:bldP spid="72" grpId="0" animBg="1"/>
      <p:bldP spid="79" grpId="0" animBg="1"/>
      <p:bldP spid="81" grpId="0" animBg="1"/>
      <p:bldP spid="82" grpId="0"/>
      <p:bldP spid="83" grpId="0"/>
      <p:bldP spid="84" grpId="0"/>
      <p:bldP spid="38" grpId="0" animBg="1"/>
      <p:bldP spid="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447A01C7-A5BC-4EE0-982C-6B8AE2458E47}"/>
              </a:ext>
            </a:extLst>
          </p:cNvPr>
          <p:cNvCxnSpPr>
            <a:cxnSpLocks/>
          </p:cNvCxnSpPr>
          <p:nvPr/>
        </p:nvCxnSpPr>
        <p:spPr>
          <a:xfrm flipV="1">
            <a:off x="1719274" y="2269904"/>
            <a:ext cx="561306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6716C01-0762-4F2E-A05C-0DCDB047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A7C45C-A1D1-4B4E-9352-6C9878F159D9}"/>
              </a:ext>
            </a:extLst>
          </p:cNvPr>
          <p:cNvGrpSpPr/>
          <p:nvPr/>
        </p:nvGrpSpPr>
        <p:grpSpPr>
          <a:xfrm>
            <a:off x="2788876" y="673966"/>
            <a:ext cx="277423" cy="4991027"/>
            <a:chOff x="4423337" y="1003525"/>
            <a:chExt cx="277423" cy="501801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F88C1F-C557-46BA-BE64-B773C4522DA9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0B7676-C8C4-461E-BC2D-84393BD76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2228AA-D106-4514-91CB-AA9BD24226CA}"/>
              </a:ext>
            </a:extLst>
          </p:cNvPr>
          <p:cNvGrpSpPr/>
          <p:nvPr/>
        </p:nvGrpSpPr>
        <p:grpSpPr>
          <a:xfrm>
            <a:off x="6473461" y="660538"/>
            <a:ext cx="277423" cy="4991027"/>
            <a:chOff x="4423337" y="1003525"/>
            <a:chExt cx="277423" cy="501801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FBFD27-42A5-47E8-BAB9-66058931E5A2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A7AAB6-9A3A-4C88-BD1B-1AAD3D5E3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F931B2A-B382-4BAE-AF31-F0DE0C272530}"/>
              </a:ext>
            </a:extLst>
          </p:cNvPr>
          <p:cNvCxnSpPr>
            <a:cxnSpLocks/>
          </p:cNvCxnSpPr>
          <p:nvPr/>
        </p:nvCxnSpPr>
        <p:spPr>
          <a:xfrm flipH="1">
            <a:off x="1263291" y="2314886"/>
            <a:ext cx="1" cy="51283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E128066-AF03-4383-BEFB-F8A6253F1E23}"/>
              </a:ext>
            </a:extLst>
          </p:cNvPr>
          <p:cNvCxnSpPr>
            <a:cxnSpLocks/>
          </p:cNvCxnSpPr>
          <p:nvPr/>
        </p:nvCxnSpPr>
        <p:spPr>
          <a:xfrm flipH="1" flipV="1">
            <a:off x="1263291" y="1749323"/>
            <a:ext cx="1" cy="44242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1498521-3235-4BD8-9E9A-C84B64B3EA5B}"/>
                  </a:ext>
                </a:extLst>
              </p:cNvPr>
              <p:cNvSpPr txBox="1"/>
              <p:nvPr/>
            </p:nvSpPr>
            <p:spPr>
              <a:xfrm>
                <a:off x="1793278" y="1553346"/>
                <a:ext cx="1082589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 smtClean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 smtClean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1498521-3235-4BD8-9E9A-C84B64B3E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278" y="1553346"/>
                <a:ext cx="1082589" cy="378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86250C-43FB-4557-AEBE-1FCB76B04459}"/>
                  </a:ext>
                </a:extLst>
              </p:cNvPr>
              <p:cNvSpPr txBox="1"/>
              <p:nvPr/>
            </p:nvSpPr>
            <p:spPr>
              <a:xfrm>
                <a:off x="2236231" y="2116117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C86250C-43FB-4557-AEBE-1FCB76B04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231" y="2116117"/>
                <a:ext cx="46972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>
            <a:extLst>
              <a:ext uri="{FF2B5EF4-FFF2-40B4-BE49-F238E27FC236}">
                <a16:creationId xmlns:a16="http://schemas.microsoft.com/office/drawing/2014/main" id="{EA27F5DD-B9B4-4871-94D0-0CAC3278CE72}"/>
              </a:ext>
            </a:extLst>
          </p:cNvPr>
          <p:cNvSpPr/>
          <p:nvPr/>
        </p:nvSpPr>
        <p:spPr>
          <a:xfrm>
            <a:off x="635909" y="825332"/>
            <a:ext cx="9785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Block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9244A02-9DE0-4158-9561-05C4FFE68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607" y="1368028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A1B171D-1AD8-46FF-B1AB-360E6D54E34E}"/>
                  </a:ext>
                </a:extLst>
              </p:cNvPr>
              <p:cNvSpPr txBox="1"/>
              <p:nvPr/>
            </p:nvSpPr>
            <p:spPr>
              <a:xfrm>
                <a:off x="1028428" y="2841864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A1B171D-1AD8-46FF-B1AB-360E6D54E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28" y="2841864"/>
                <a:ext cx="469725" cy="351315"/>
              </a:xfrm>
              <a:prstGeom prst="rect">
                <a:avLst/>
              </a:prstGeom>
              <a:blipFill>
                <a:blip r:embed="rId5"/>
                <a:stretch>
                  <a:fillRect l="-2597"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7A2CA963-CD9A-428F-A48C-1DEE597A1D53}"/>
              </a:ext>
            </a:extLst>
          </p:cNvPr>
          <p:cNvSpPr txBox="1"/>
          <p:nvPr/>
        </p:nvSpPr>
        <p:spPr>
          <a:xfrm>
            <a:off x="3095909" y="835600"/>
            <a:ext cx="736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Block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475B89E-1B53-4679-AD5E-8C91F1E8CAD1}"/>
              </a:ext>
            </a:extLst>
          </p:cNvPr>
          <p:cNvCxnSpPr>
            <a:cxnSpLocks/>
          </p:cNvCxnSpPr>
          <p:nvPr/>
        </p:nvCxnSpPr>
        <p:spPr>
          <a:xfrm flipH="1">
            <a:off x="1016986" y="4481488"/>
            <a:ext cx="1" cy="51283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7CE1BDA-ADFF-4BE5-8089-785D90E0BB94}"/>
              </a:ext>
            </a:extLst>
          </p:cNvPr>
          <p:cNvCxnSpPr>
            <a:cxnSpLocks/>
          </p:cNvCxnSpPr>
          <p:nvPr/>
        </p:nvCxnSpPr>
        <p:spPr>
          <a:xfrm flipH="1" flipV="1">
            <a:off x="1016986" y="3915925"/>
            <a:ext cx="1" cy="44242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40EAE147-17A1-4D59-A8C6-FE195998DC6C}"/>
              </a:ext>
            </a:extLst>
          </p:cNvPr>
          <p:cNvSpPr/>
          <p:nvPr/>
        </p:nvSpPr>
        <p:spPr>
          <a:xfrm>
            <a:off x="851462" y="4295478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E949301-D73E-46AF-80D8-F6C24AEE292E}"/>
                  </a:ext>
                </a:extLst>
              </p:cNvPr>
              <p:cNvSpPr txBox="1"/>
              <p:nvPr/>
            </p:nvSpPr>
            <p:spPr>
              <a:xfrm>
                <a:off x="1577619" y="4331780"/>
                <a:ext cx="1051286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E949301-D73E-46AF-80D8-F6C24AEE2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619" y="4331780"/>
                <a:ext cx="1051286" cy="378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5DA35B2-75FE-4D0E-B8BB-F9D7220D4211}"/>
                  </a:ext>
                </a:extLst>
              </p:cNvPr>
              <p:cNvSpPr txBox="1"/>
              <p:nvPr/>
            </p:nvSpPr>
            <p:spPr>
              <a:xfrm>
                <a:off x="799909" y="3500105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5DA35B2-75FE-4D0E-B8BB-F9D7220D4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09" y="3500105"/>
                <a:ext cx="46972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>
            <a:extLst>
              <a:ext uri="{FF2B5EF4-FFF2-40B4-BE49-F238E27FC236}">
                <a16:creationId xmlns:a16="http://schemas.microsoft.com/office/drawing/2014/main" id="{5355EC36-C031-403B-AE6B-36ADCB571A76}"/>
              </a:ext>
            </a:extLst>
          </p:cNvPr>
          <p:cNvSpPr/>
          <p:nvPr/>
        </p:nvSpPr>
        <p:spPr>
          <a:xfrm>
            <a:off x="111879" y="3073400"/>
            <a:ext cx="10588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Sphere</a:t>
            </a: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67565842-C014-488E-A2D1-38D746E96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289566" y="4444687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EC8B97-7F48-48F2-81C4-2076C2E7639F}"/>
                  </a:ext>
                </a:extLst>
              </p:cNvPr>
              <p:cNvSpPr txBox="1"/>
              <p:nvPr/>
            </p:nvSpPr>
            <p:spPr>
              <a:xfrm>
                <a:off x="782123" y="5119648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9EC8B97-7F48-48F2-81C4-2076C2E76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23" y="5119648"/>
                <a:ext cx="469725" cy="351315"/>
              </a:xfrm>
              <a:prstGeom prst="rect">
                <a:avLst/>
              </a:prstGeom>
              <a:blipFill>
                <a:blip r:embed="rId8"/>
                <a:stretch>
                  <a:fillRect l="-2597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>
            <a:extLst>
              <a:ext uri="{FF2B5EF4-FFF2-40B4-BE49-F238E27FC236}">
                <a16:creationId xmlns:a16="http://schemas.microsoft.com/office/drawing/2014/main" id="{ADD0AEFD-032A-4FF1-A3AA-19AA708A5228}"/>
              </a:ext>
            </a:extLst>
          </p:cNvPr>
          <p:cNvSpPr txBox="1"/>
          <p:nvPr/>
        </p:nvSpPr>
        <p:spPr>
          <a:xfrm>
            <a:off x="3211958" y="2162518"/>
            <a:ext cx="896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Sphere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3C26EDD-B558-433B-8D3E-BF92467FF0CA}"/>
              </a:ext>
            </a:extLst>
          </p:cNvPr>
          <p:cNvSpPr txBox="1"/>
          <p:nvPr/>
        </p:nvSpPr>
        <p:spPr>
          <a:xfrm>
            <a:off x="3113352" y="3125913"/>
            <a:ext cx="185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(1) 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+ </a:t>
            </a:r>
            <a:r>
              <a:rPr lang="en-GB" sz="1600">
                <a:latin typeface="Segoe Print" panose="02000600000000000000" pitchFamily="2" charset="0"/>
              </a:rPr>
              <a:t>(2) 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gives</a:t>
            </a:r>
          </a:p>
        </p:txBody>
      </p:sp>
      <p:graphicFrame>
        <p:nvGraphicFramePr>
          <p:cNvPr id="105" name="Object 104">
            <a:extLst>
              <a:ext uri="{FF2B5EF4-FFF2-40B4-BE49-F238E27FC236}">
                <a16:creationId xmlns:a16="http://schemas.microsoft.com/office/drawing/2014/main" id="{9D4668E4-99F4-4487-A5BF-6BE51CD51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786931"/>
              </p:ext>
            </p:extLst>
          </p:nvPr>
        </p:nvGraphicFramePr>
        <p:xfrm>
          <a:off x="3668713" y="3702050"/>
          <a:ext cx="22860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0" imgH="1282680" progId="Equation.DSMT4">
                  <p:embed/>
                </p:oleObj>
              </mc:Choice>
              <mc:Fallback>
                <p:oleObj name="Equation" r:id="rId9" imgW="2286000" imgH="1282680" progId="Equation.DSMT4">
                  <p:embed/>
                  <p:pic>
                    <p:nvPicPr>
                      <p:cNvPr id="105" name="Object 104">
                        <a:extLst>
                          <a:ext uri="{FF2B5EF4-FFF2-40B4-BE49-F238E27FC236}">
                            <a16:creationId xmlns:a16="http://schemas.microsoft.com/office/drawing/2014/main" id="{9D4668E4-99F4-4487-A5BF-6BE51CD515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8713" y="3702050"/>
                        <a:ext cx="22860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97895EEC-714E-4512-B9CB-BAC4DC3F9B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40252"/>
              </p:ext>
            </p:extLst>
          </p:nvPr>
        </p:nvGraphicFramePr>
        <p:xfrm>
          <a:off x="3291898" y="2637187"/>
          <a:ext cx="2082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82600" imgH="304560" progId="Equation.DSMT4">
                  <p:embed/>
                </p:oleObj>
              </mc:Choice>
              <mc:Fallback>
                <p:oleObj name="Equation" r:id="rId11" imgW="2082600" imgH="30456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97895EEC-714E-4512-B9CB-BAC4DC3F9B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91898" y="2637187"/>
                        <a:ext cx="20828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5F07350E-0D85-4E59-BABE-F172DF406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981325"/>
              </p:ext>
            </p:extLst>
          </p:nvPr>
        </p:nvGraphicFramePr>
        <p:xfrm>
          <a:off x="3390254" y="1298202"/>
          <a:ext cx="157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74640" imgH="266400" progId="Equation.DSMT4">
                  <p:embed/>
                </p:oleObj>
              </mc:Choice>
              <mc:Fallback>
                <p:oleObj name="Equation" r:id="rId13" imgW="1574640" imgH="266400" progId="Equation.DSMT4">
                  <p:embed/>
                  <p:pic>
                    <p:nvPicPr>
                      <p:cNvPr id="107" name="Object 106">
                        <a:extLst>
                          <a:ext uri="{FF2B5EF4-FFF2-40B4-BE49-F238E27FC236}">
                            <a16:creationId xmlns:a16="http://schemas.microsoft.com/office/drawing/2014/main" id="{5F07350E-0D85-4E59-BABE-F172DF406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90254" y="1298202"/>
                        <a:ext cx="1574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TextBox 110">
            <a:extLst>
              <a:ext uri="{FF2B5EF4-FFF2-40B4-BE49-F238E27FC236}">
                <a16:creationId xmlns:a16="http://schemas.microsoft.com/office/drawing/2014/main" id="{68790627-B95A-4D02-8EF1-0846B6FA909B}"/>
              </a:ext>
            </a:extLst>
          </p:cNvPr>
          <p:cNvSpPr txBox="1"/>
          <p:nvPr/>
        </p:nvSpPr>
        <p:spPr>
          <a:xfrm>
            <a:off x="6771639" y="1102608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Solving for T:</a:t>
            </a:r>
          </a:p>
        </p:txBody>
      </p: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C11858AD-732C-4949-95A7-427DC5924A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103256"/>
              </p:ext>
            </p:extLst>
          </p:nvPr>
        </p:nvGraphicFramePr>
        <p:xfrm>
          <a:off x="6999288" y="1670050"/>
          <a:ext cx="17653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65080" imgH="1066680" progId="Equation.DSMT4">
                  <p:embed/>
                </p:oleObj>
              </mc:Choice>
              <mc:Fallback>
                <p:oleObj name="Equation" r:id="rId15" imgW="1765080" imgH="1066680" progId="Equation.DSMT4">
                  <p:embed/>
                  <p:pic>
                    <p:nvPicPr>
                      <p:cNvPr id="112" name="Object 111">
                        <a:extLst>
                          <a:ext uri="{FF2B5EF4-FFF2-40B4-BE49-F238E27FC236}">
                            <a16:creationId xmlns:a16="http://schemas.microsoft.com/office/drawing/2014/main" id="{C11858AD-732C-4949-95A7-427DC5924A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99288" y="1670050"/>
                        <a:ext cx="17653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6F273B8-F322-444D-A090-E62F92E089B9}"/>
                  </a:ext>
                </a:extLst>
              </p:cNvPr>
              <p:cNvSpPr/>
              <p:nvPr/>
            </p:nvSpPr>
            <p:spPr>
              <a:xfrm>
                <a:off x="814362" y="2066771"/>
                <a:ext cx="903891" cy="40220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 dirty="0" smtClean="0">
                          <a:solidFill>
                            <a:srgbClr val="82A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GB" i="0" dirty="0">
                          <a:solidFill>
                            <a:srgbClr val="82AF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>
                  <a:solidFill>
                    <a:srgbClr val="82AFFF"/>
                  </a:solidFill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6F273B8-F322-444D-A090-E62F92E08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62" y="2066771"/>
                <a:ext cx="903891" cy="402205"/>
              </a:xfrm>
              <a:prstGeom prst="rect">
                <a:avLst/>
              </a:prstGeom>
              <a:blipFill>
                <a:blip r:embed="rId17"/>
                <a:stretch>
                  <a:fillRect b="-704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8549E73-1E05-4FB0-9427-D0B45A137419}"/>
              </a:ext>
            </a:extLst>
          </p:cNvPr>
          <p:cNvCxnSpPr/>
          <p:nvPr/>
        </p:nvCxnSpPr>
        <p:spPr>
          <a:xfrm>
            <a:off x="346128" y="2468976"/>
            <a:ext cx="18776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7C9A546-C706-4B75-8D83-D9494DB3C873}"/>
                  </a:ext>
                </a:extLst>
              </p:cNvPr>
              <p:cNvSpPr txBox="1"/>
              <p:nvPr/>
            </p:nvSpPr>
            <p:spPr>
              <a:xfrm>
                <a:off x="1045034" y="1382661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7C9A546-C706-4B75-8D83-D9494DB3C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34" y="1382661"/>
                <a:ext cx="469725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7B034887-8811-4957-962E-154FF8B8299C}"/>
              </a:ext>
            </a:extLst>
          </p:cNvPr>
          <p:cNvSpPr txBox="1"/>
          <p:nvPr/>
        </p:nvSpPr>
        <p:spPr>
          <a:xfrm>
            <a:off x="5571034" y="1311549"/>
            <a:ext cx="55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Segoe Print" panose="02000600000000000000" pitchFamily="2" charset="0"/>
              </a:rPr>
              <a:t>(1)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A8DBF9AC-7512-4027-B335-918771C330C9}"/>
              </a:ext>
            </a:extLst>
          </p:cNvPr>
          <p:cNvSpPr txBox="1"/>
          <p:nvPr/>
        </p:nvSpPr>
        <p:spPr>
          <a:xfrm>
            <a:off x="5608837" y="2614096"/>
            <a:ext cx="55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Segoe Print" panose="02000600000000000000" pitchFamily="2" charset="0"/>
              </a:rPr>
              <a:t>(2)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0EEAF19-C507-4E30-BEB1-B27C40BA0EC1}"/>
              </a:ext>
            </a:extLst>
          </p:cNvPr>
          <p:cNvGrpSpPr/>
          <p:nvPr/>
        </p:nvGrpSpPr>
        <p:grpSpPr>
          <a:xfrm>
            <a:off x="98998" y="848892"/>
            <a:ext cx="425911" cy="311970"/>
            <a:chOff x="169058" y="2851115"/>
            <a:chExt cx="343043" cy="31197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19BEBD-CEE6-4471-991E-0310FFB51FD9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Q2.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2D923D0-79B9-43CF-9572-C583FA6117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C34FB16-5520-4853-8066-22A9E5EE00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7275FF7-228F-4A11-8163-0E132E9DA8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567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827547-366E-4A59-B95A-DA1D2C52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4979D-0B3C-4073-BB81-9A2E5CCE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0" y="565392"/>
            <a:ext cx="7512759" cy="504490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2FD5D0F-449E-4427-99C2-15DAE2CBCFB3}"/>
              </a:ext>
            </a:extLst>
          </p:cNvPr>
          <p:cNvGrpSpPr/>
          <p:nvPr/>
        </p:nvGrpSpPr>
        <p:grpSpPr>
          <a:xfrm>
            <a:off x="430070" y="565392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E1F0D3-756C-4827-AA33-B936E9FA58E3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Q3.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BAF0C7C-B994-4BA7-977C-79F520B2DC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E8ED60D-9100-4B6C-BA3C-D30489029B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0ABFBF9-CFF4-4765-B15A-890B86D61A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716C01-0762-4F2E-A05C-0DCDB047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2A616A-ECB4-4050-94FD-4DA928F660DB}"/>
              </a:ext>
            </a:extLst>
          </p:cNvPr>
          <p:cNvCxnSpPr>
            <a:cxnSpLocks/>
          </p:cNvCxnSpPr>
          <p:nvPr/>
        </p:nvCxnSpPr>
        <p:spPr>
          <a:xfrm flipH="1">
            <a:off x="1177349" y="2055937"/>
            <a:ext cx="1" cy="51283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849860-3E95-418A-99FD-15019902044D}"/>
              </a:ext>
            </a:extLst>
          </p:cNvPr>
          <p:cNvCxnSpPr>
            <a:cxnSpLocks/>
          </p:cNvCxnSpPr>
          <p:nvPr/>
        </p:nvCxnSpPr>
        <p:spPr>
          <a:xfrm flipH="1" flipV="1">
            <a:off x="1177349" y="1490374"/>
            <a:ext cx="1" cy="44242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0546EE7-CDF8-470D-AF66-00A77B379E54}"/>
              </a:ext>
            </a:extLst>
          </p:cNvPr>
          <p:cNvSpPr/>
          <p:nvPr/>
        </p:nvSpPr>
        <p:spPr>
          <a:xfrm>
            <a:off x="1011825" y="1869927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80043-F388-4A02-8ED9-B64AC24615B6}"/>
                  </a:ext>
                </a:extLst>
              </p:cNvPr>
              <p:cNvSpPr txBox="1"/>
              <p:nvPr/>
            </p:nvSpPr>
            <p:spPr>
              <a:xfrm>
                <a:off x="1663864" y="1881931"/>
                <a:ext cx="1082589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 smtClean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 smtClean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80043-F388-4A02-8ED9-B64AC2461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64" y="1881931"/>
                <a:ext cx="1082589" cy="378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7DC07-B865-42D4-9F4D-C38F74C0EAE4}"/>
                  </a:ext>
                </a:extLst>
              </p:cNvPr>
              <p:cNvSpPr txBox="1"/>
              <p:nvPr/>
            </p:nvSpPr>
            <p:spPr>
              <a:xfrm>
                <a:off x="651837" y="1869927"/>
                <a:ext cx="440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P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7DC07-B865-42D4-9F4D-C38F74C0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37" y="1869927"/>
                <a:ext cx="44077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1D041-4551-4E6B-B621-689AAA006180}"/>
                  </a:ext>
                </a:extLst>
              </p:cNvPr>
              <p:cNvSpPr txBox="1"/>
              <p:nvPr/>
            </p:nvSpPr>
            <p:spPr>
              <a:xfrm>
                <a:off x="955947" y="1131321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1D041-4551-4E6B-B621-689AAA006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47" y="1131321"/>
                <a:ext cx="46972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B4372A8-0888-4A92-90B2-A46337531189}"/>
              </a:ext>
            </a:extLst>
          </p:cNvPr>
          <p:cNvSpPr/>
          <p:nvPr/>
        </p:nvSpPr>
        <p:spPr>
          <a:xfrm>
            <a:off x="594915" y="827976"/>
            <a:ext cx="1325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P: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53606-3D2E-4BA0-8E8E-5E497A6A3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82791" y="1992457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548B18-E12A-4019-8500-CFDDE6B95D06}"/>
                  </a:ext>
                </a:extLst>
              </p:cNvPr>
              <p:cNvSpPr txBox="1"/>
              <p:nvPr/>
            </p:nvSpPr>
            <p:spPr>
              <a:xfrm>
                <a:off x="942486" y="2582915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548B18-E12A-4019-8500-CFDDE6B95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86" y="2582915"/>
                <a:ext cx="469725" cy="351315"/>
              </a:xfrm>
              <a:prstGeom prst="rect">
                <a:avLst/>
              </a:prstGeom>
              <a:blipFill>
                <a:blip r:embed="rId6"/>
                <a:stretch>
                  <a:fillRect l="-2597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00D8AE2-482B-4200-89A6-A9D7CE9C84C0}"/>
              </a:ext>
            </a:extLst>
          </p:cNvPr>
          <p:cNvSpPr txBox="1"/>
          <p:nvPr/>
        </p:nvSpPr>
        <p:spPr>
          <a:xfrm>
            <a:off x="3413066" y="770525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B84619-7C15-4625-92F0-7CF1C1715D87}"/>
              </a:ext>
            </a:extLst>
          </p:cNvPr>
          <p:cNvCxnSpPr>
            <a:cxnSpLocks/>
          </p:cNvCxnSpPr>
          <p:nvPr/>
        </p:nvCxnSpPr>
        <p:spPr>
          <a:xfrm flipH="1">
            <a:off x="1181232" y="4504485"/>
            <a:ext cx="1" cy="51283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769E46-52B3-4D2A-8469-E533B4B57613}"/>
              </a:ext>
            </a:extLst>
          </p:cNvPr>
          <p:cNvCxnSpPr>
            <a:cxnSpLocks/>
          </p:cNvCxnSpPr>
          <p:nvPr/>
        </p:nvCxnSpPr>
        <p:spPr>
          <a:xfrm flipH="1" flipV="1">
            <a:off x="1181232" y="3938922"/>
            <a:ext cx="1" cy="44242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8122CF8-4654-4006-9B91-2E9DCE04412E}"/>
              </a:ext>
            </a:extLst>
          </p:cNvPr>
          <p:cNvSpPr/>
          <p:nvPr/>
        </p:nvSpPr>
        <p:spPr>
          <a:xfrm>
            <a:off x="1015708" y="4318475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231B4E-29AC-47B6-96D4-B3A5D837EACD}"/>
                  </a:ext>
                </a:extLst>
              </p:cNvPr>
              <p:cNvSpPr txBox="1"/>
              <p:nvPr/>
            </p:nvSpPr>
            <p:spPr>
              <a:xfrm>
                <a:off x="1741865" y="4354777"/>
                <a:ext cx="1051286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231B4E-29AC-47B6-96D4-B3A5D837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65" y="4354777"/>
                <a:ext cx="1051286" cy="378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B57448-BCF8-4E05-B242-FC44CC65D08F}"/>
                  </a:ext>
                </a:extLst>
              </p:cNvPr>
              <p:cNvSpPr txBox="1"/>
              <p:nvPr/>
            </p:nvSpPr>
            <p:spPr>
              <a:xfrm>
                <a:off x="571047" y="4354777"/>
                <a:ext cx="440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Q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B57448-BCF8-4E05-B242-FC44CC65D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47" y="4354777"/>
                <a:ext cx="440778" cy="338554"/>
              </a:xfrm>
              <a:prstGeom prst="rect">
                <a:avLst/>
              </a:prstGeom>
              <a:blipFill>
                <a:blip r:embed="rId8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C8C4BE-2072-40AA-93A5-CA37ACC5E31E}"/>
                  </a:ext>
                </a:extLst>
              </p:cNvPr>
              <p:cNvSpPr txBox="1"/>
              <p:nvPr/>
            </p:nvSpPr>
            <p:spPr>
              <a:xfrm>
                <a:off x="964155" y="3523102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C8C4BE-2072-40AA-93A5-CA37ACC5E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55" y="3523102"/>
                <a:ext cx="46972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D40F268-33C6-4DE9-AE45-DC1CF81FEE43}"/>
              </a:ext>
            </a:extLst>
          </p:cNvPr>
          <p:cNvSpPr/>
          <p:nvPr/>
        </p:nvSpPr>
        <p:spPr>
          <a:xfrm>
            <a:off x="169030" y="3044511"/>
            <a:ext cx="1459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Q: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71CD8E-02FC-4550-8C69-C20907D3F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 flipV="1">
            <a:off x="1453812" y="4416756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86A833-9F7D-4933-9760-6988B9587275}"/>
                  </a:ext>
                </a:extLst>
              </p:cNvPr>
              <p:cNvSpPr txBox="1"/>
              <p:nvPr/>
            </p:nvSpPr>
            <p:spPr>
              <a:xfrm>
                <a:off x="946369" y="5142645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86A833-9F7D-4933-9760-6988B9587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69" y="5142645"/>
                <a:ext cx="469725" cy="351315"/>
              </a:xfrm>
              <a:prstGeom prst="rect">
                <a:avLst/>
              </a:prstGeom>
              <a:blipFill>
                <a:blip r:embed="rId10"/>
                <a:stretch>
                  <a:fillRect l="-1299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2395E04-0C57-4FC0-A54B-2798448A783F}"/>
              </a:ext>
            </a:extLst>
          </p:cNvPr>
          <p:cNvSpPr txBox="1"/>
          <p:nvPr/>
        </p:nvSpPr>
        <p:spPr>
          <a:xfrm>
            <a:off x="3108722" y="1826846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B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A7C45C-A1D1-4B4E-9352-6C9878F159D9}"/>
              </a:ext>
            </a:extLst>
          </p:cNvPr>
          <p:cNvGrpSpPr/>
          <p:nvPr/>
        </p:nvGrpSpPr>
        <p:grpSpPr>
          <a:xfrm>
            <a:off x="2788876" y="673966"/>
            <a:ext cx="277423" cy="4991027"/>
            <a:chOff x="4423337" y="1003525"/>
            <a:chExt cx="277423" cy="501801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F88C1F-C557-46BA-BE64-B773C4522DA9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0B7676-C8C4-461E-BC2D-84393BD76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BAC2BBA-AAF7-42F8-A099-9EEA32751E95}"/>
              </a:ext>
            </a:extLst>
          </p:cNvPr>
          <p:cNvSpPr txBox="1"/>
          <p:nvPr/>
        </p:nvSpPr>
        <p:spPr>
          <a:xfrm>
            <a:off x="3108722" y="2974299"/>
            <a:ext cx="218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(1) 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+ </a:t>
            </a:r>
            <a:r>
              <a:rPr lang="en-GB" sz="1600">
                <a:latin typeface="Segoe Print" panose="02000600000000000000" pitchFamily="2" charset="0"/>
              </a:rPr>
              <a:t>(2)  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gives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37D143A-7B68-4B34-8480-F0FF56167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515169"/>
              </p:ext>
            </p:extLst>
          </p:nvPr>
        </p:nvGraphicFramePr>
        <p:xfrm>
          <a:off x="3775075" y="3868738"/>
          <a:ext cx="23114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11200" imgH="1269720" progId="Equation.DSMT4">
                  <p:embed/>
                </p:oleObj>
              </mc:Choice>
              <mc:Fallback>
                <p:oleObj name="Equation" r:id="rId11" imgW="2311200" imgH="12697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37D143A-7B68-4B34-8480-F0FF56167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75075" y="3868738"/>
                        <a:ext cx="2311400" cy="127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4D83399-2A62-467E-951A-9C08F28FE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0783"/>
              </p:ext>
            </p:extLst>
          </p:nvPr>
        </p:nvGraphicFramePr>
        <p:xfrm>
          <a:off x="3400425" y="2301875"/>
          <a:ext cx="2070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70000" imgH="304560" progId="Equation.DSMT4">
                  <p:embed/>
                </p:oleObj>
              </mc:Choice>
              <mc:Fallback>
                <p:oleObj name="Equation" r:id="rId13" imgW="2070000" imgH="3045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4D83399-2A62-467E-951A-9C08F28FE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00425" y="2301875"/>
                        <a:ext cx="20701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8974E30-E2FB-4C64-9E13-590CE3F0F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34268"/>
              </p:ext>
            </p:extLst>
          </p:nvPr>
        </p:nvGraphicFramePr>
        <p:xfrm>
          <a:off x="3457575" y="1203325"/>
          <a:ext cx="2095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95200" imgH="304560" progId="Equation.DSMT4">
                  <p:embed/>
                </p:oleObj>
              </mc:Choice>
              <mc:Fallback>
                <p:oleObj name="Equation" r:id="rId15" imgW="2095200" imgH="3045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8974E30-E2FB-4C64-9E13-590CE3F0F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57575" y="1203325"/>
                        <a:ext cx="2095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AD2228AA-D106-4514-91CB-AA9BD24226CA}"/>
              </a:ext>
            </a:extLst>
          </p:cNvPr>
          <p:cNvGrpSpPr/>
          <p:nvPr/>
        </p:nvGrpSpPr>
        <p:grpSpPr>
          <a:xfrm>
            <a:off x="6473461" y="660538"/>
            <a:ext cx="277423" cy="4991027"/>
            <a:chOff x="4423337" y="1003525"/>
            <a:chExt cx="277423" cy="501801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FBFD27-42A5-47E8-BAB9-66058931E5A2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A7AAB6-9A3A-4C88-BD1B-1AAD3D5E3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1D6576A-E0EA-4B44-B834-776B9958E004}"/>
              </a:ext>
            </a:extLst>
          </p:cNvPr>
          <p:cNvSpPr txBox="1"/>
          <p:nvPr/>
        </p:nvSpPr>
        <p:spPr>
          <a:xfrm>
            <a:off x="6741507" y="1259410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Solving for T: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8F6CB3B-2A1E-4BCF-A8A6-E57D3077E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990701"/>
              </p:ext>
            </p:extLst>
          </p:nvPr>
        </p:nvGraphicFramePr>
        <p:xfrm>
          <a:off x="6969125" y="1827213"/>
          <a:ext cx="1854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54000" imgH="1066680" progId="Equation.DSMT4">
                  <p:embed/>
                </p:oleObj>
              </mc:Choice>
              <mc:Fallback>
                <p:oleObj name="Equation" r:id="rId17" imgW="1854000" imgH="10666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8F6CB3B-2A1E-4BCF-A8A6-E57D3077E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69125" y="1827213"/>
                        <a:ext cx="18542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1BF9A426-67E1-4C83-9795-EF4B0F6E83DC}"/>
              </a:ext>
            </a:extLst>
          </p:cNvPr>
          <p:cNvSpPr txBox="1"/>
          <p:nvPr/>
        </p:nvSpPr>
        <p:spPr>
          <a:xfrm>
            <a:off x="5674170" y="1196422"/>
            <a:ext cx="55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Segoe Print" panose="02000600000000000000" pitchFamily="2" charset="0"/>
              </a:rPr>
              <a:t>(1)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5C5193-1353-408B-8789-C60773C67F2F}"/>
              </a:ext>
            </a:extLst>
          </p:cNvPr>
          <p:cNvSpPr txBox="1"/>
          <p:nvPr/>
        </p:nvSpPr>
        <p:spPr>
          <a:xfrm>
            <a:off x="5674170" y="2311149"/>
            <a:ext cx="55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Segoe Print" panose="02000600000000000000" pitchFamily="2" charset="0"/>
              </a:rPr>
              <a:t>(2)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EC6CF53-14D3-4C84-8A97-CB483A45962B}"/>
              </a:ext>
            </a:extLst>
          </p:cNvPr>
          <p:cNvSpPr txBox="1"/>
          <p:nvPr/>
        </p:nvSpPr>
        <p:spPr>
          <a:xfrm>
            <a:off x="2948872" y="752966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(a)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9396A6-ACBD-4944-8CC7-38039EDAA902}"/>
              </a:ext>
            </a:extLst>
          </p:cNvPr>
          <p:cNvSpPr txBox="1"/>
          <p:nvPr/>
        </p:nvSpPr>
        <p:spPr>
          <a:xfrm>
            <a:off x="6649429" y="741976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(b)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1C0A49-77DB-4208-BF71-87C8AA501ED6}"/>
              </a:ext>
            </a:extLst>
          </p:cNvPr>
          <p:cNvGrpSpPr/>
          <p:nvPr/>
        </p:nvGrpSpPr>
        <p:grpSpPr>
          <a:xfrm>
            <a:off x="95687" y="854560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7A172CA-3183-499D-BEEB-A4678B73A464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Q3.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51C55BC-BF3B-4933-A7C9-9F6E514CCB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0CDBE38-0B5A-45D1-93DA-636B8EF7A2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BD8CB2D-2C30-4053-BBFF-3825D11A5F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D6165FB-B6ED-4382-80E7-240C4A163599}"/>
              </a:ext>
            </a:extLst>
          </p:cNvPr>
          <p:cNvSpPr/>
          <p:nvPr/>
        </p:nvSpPr>
        <p:spPr>
          <a:xfrm>
            <a:off x="8218737" y="2524254"/>
            <a:ext cx="756233" cy="1198015"/>
          </a:xfrm>
          <a:custGeom>
            <a:avLst/>
            <a:gdLst>
              <a:gd name="connsiteX0" fmla="*/ 46083 w 756233"/>
              <a:gd name="connsiteY0" fmla="*/ 1160584 h 1198015"/>
              <a:gd name="connsiteX1" fmla="*/ 74219 w 756233"/>
              <a:gd name="connsiteY1" fmla="*/ 1111348 h 1198015"/>
              <a:gd name="connsiteX2" fmla="*/ 742434 w 756233"/>
              <a:gd name="connsiteY2" fmla="*/ 400929 h 1198015"/>
              <a:gd name="connsiteX3" fmla="*/ 461080 w 756233"/>
              <a:gd name="connsiteY3" fmla="*/ 0 h 1198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33" h="1198015">
                <a:moveTo>
                  <a:pt x="46083" y="1160584"/>
                </a:moveTo>
                <a:cubicBezTo>
                  <a:pt x="2122" y="1199270"/>
                  <a:pt x="-41839" y="1237957"/>
                  <a:pt x="74219" y="1111348"/>
                </a:cubicBezTo>
                <a:cubicBezTo>
                  <a:pt x="190277" y="984739"/>
                  <a:pt x="677957" y="586154"/>
                  <a:pt x="742434" y="400929"/>
                </a:cubicBezTo>
                <a:cubicBezTo>
                  <a:pt x="806911" y="215704"/>
                  <a:pt x="633995" y="107852"/>
                  <a:pt x="461080" y="0"/>
                </a:cubicBezTo>
              </a:path>
            </a:pathLst>
          </a:custGeom>
          <a:ln w="28575">
            <a:solidFill>
              <a:srgbClr val="40CBC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692CA7F-A70A-434A-89C7-EAED68B1DE2C}"/>
              </a:ext>
            </a:extLst>
          </p:cNvPr>
          <p:cNvSpPr txBox="1"/>
          <p:nvPr/>
        </p:nvSpPr>
        <p:spPr>
          <a:xfrm>
            <a:off x="6880422" y="3823633"/>
            <a:ext cx="1814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Don’t use rounded values</a:t>
            </a:r>
          </a:p>
        </p:txBody>
      </p:sp>
    </p:spTree>
    <p:extLst>
      <p:ext uri="{BB962C8B-B14F-4D97-AF65-F5344CB8AC3E}">
        <p14:creationId xmlns:p14="http://schemas.microsoft.com/office/powerpoint/2010/main" val="271512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716C01-0762-4F2E-A05C-0DCDB047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(AQA M1 June 11 Q5)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2228AA-D106-4514-91CB-AA9BD24226CA}"/>
              </a:ext>
            </a:extLst>
          </p:cNvPr>
          <p:cNvGrpSpPr/>
          <p:nvPr/>
        </p:nvGrpSpPr>
        <p:grpSpPr>
          <a:xfrm>
            <a:off x="4434046" y="660538"/>
            <a:ext cx="277423" cy="4991027"/>
            <a:chOff x="4423337" y="1003525"/>
            <a:chExt cx="277423" cy="501801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FBFD27-42A5-47E8-BAB9-66058931E5A2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A7AAB6-9A3A-4C88-BD1B-1AAD3D5E3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1D6576A-E0EA-4B44-B834-776B9958E004}"/>
              </a:ext>
            </a:extLst>
          </p:cNvPr>
          <p:cNvSpPr txBox="1"/>
          <p:nvPr/>
        </p:nvSpPr>
        <p:spPr>
          <a:xfrm>
            <a:off x="567638" y="1283252"/>
            <a:ext cx="3805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The string is </a:t>
            </a:r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light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 and </a:t>
            </a:r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inextensible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.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8F6CB3B-2A1E-4BCF-A8A6-E57D3077E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08807"/>
              </p:ext>
            </p:extLst>
          </p:nvPr>
        </p:nvGraphicFramePr>
        <p:xfrm>
          <a:off x="5187072" y="1259885"/>
          <a:ext cx="2324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1295280" progId="Equation.DSMT4">
                  <p:embed/>
                </p:oleObj>
              </mc:Choice>
              <mc:Fallback>
                <p:oleObj name="Equation" r:id="rId2" imgW="2323800" imgH="12952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8F6CB3B-2A1E-4BCF-A8A6-E57D3077E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7072" y="1259885"/>
                        <a:ext cx="23241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EC6CF53-14D3-4C84-8A97-CB483A45962B}"/>
              </a:ext>
            </a:extLst>
          </p:cNvPr>
          <p:cNvSpPr txBox="1"/>
          <p:nvPr/>
        </p:nvSpPr>
        <p:spPr>
          <a:xfrm>
            <a:off x="75527" y="1259885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(c)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9396A6-ACBD-4944-8CC7-38039EDAA902}"/>
              </a:ext>
            </a:extLst>
          </p:cNvPr>
          <p:cNvSpPr txBox="1"/>
          <p:nvPr/>
        </p:nvSpPr>
        <p:spPr>
          <a:xfrm>
            <a:off x="59497" y="1834734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(d)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0BC02B5-F201-4F1D-91DD-AAAA64DEC446}"/>
              </a:ext>
            </a:extLst>
          </p:cNvPr>
          <p:cNvSpPr/>
          <p:nvPr/>
        </p:nvSpPr>
        <p:spPr>
          <a:xfrm>
            <a:off x="939433" y="1906658"/>
            <a:ext cx="356911" cy="3569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Nexa Demo Light" panose="02000000000000000000" pitchFamily="50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ED93030-0626-443A-B5F2-E2BEF793434D}"/>
              </a:ext>
            </a:extLst>
          </p:cNvPr>
          <p:cNvCxnSpPr>
            <a:cxnSpLocks/>
          </p:cNvCxnSpPr>
          <p:nvPr/>
        </p:nvCxnSpPr>
        <p:spPr>
          <a:xfrm>
            <a:off x="935767" y="2085113"/>
            <a:ext cx="0" cy="6949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2F97488-5B93-490E-BA7F-801CE6D83BFA}"/>
              </a:ext>
            </a:extLst>
          </p:cNvPr>
          <p:cNvCxnSpPr>
            <a:cxnSpLocks/>
          </p:cNvCxnSpPr>
          <p:nvPr/>
        </p:nvCxnSpPr>
        <p:spPr>
          <a:xfrm>
            <a:off x="1296361" y="2092207"/>
            <a:ext cx="0" cy="2592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C3ADD91F-7E25-4C01-8E6C-71B498BFC26B}"/>
              </a:ext>
            </a:extLst>
          </p:cNvPr>
          <p:cNvSpPr/>
          <p:nvPr/>
        </p:nvSpPr>
        <p:spPr>
          <a:xfrm>
            <a:off x="1215651" y="2351427"/>
            <a:ext cx="161386" cy="1613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Nexa Demo Light" panose="02000000000000000000" pitchFamily="50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FEF07B6-AE47-4A5F-B1CB-B72A8AF202A2}"/>
              </a:ext>
            </a:extLst>
          </p:cNvPr>
          <p:cNvSpPr txBox="1"/>
          <p:nvPr/>
        </p:nvSpPr>
        <p:spPr>
          <a:xfrm>
            <a:off x="618636" y="2518946"/>
            <a:ext cx="2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P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03C6126-EEFD-4A5E-A602-5F5D1087E3EA}"/>
              </a:ext>
            </a:extLst>
          </p:cNvPr>
          <p:cNvSpPr/>
          <p:nvPr/>
        </p:nvSpPr>
        <p:spPr>
          <a:xfrm>
            <a:off x="856352" y="2777401"/>
            <a:ext cx="161386" cy="1613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Nexa Demo Light" panose="02000000000000000000" pitchFamily="50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1B10E55-1D5D-4E8E-BA29-EEC80CEF41BC}"/>
              </a:ext>
            </a:extLst>
          </p:cNvPr>
          <p:cNvCxnSpPr>
            <a:cxnSpLocks/>
          </p:cNvCxnSpPr>
          <p:nvPr/>
        </p:nvCxnSpPr>
        <p:spPr>
          <a:xfrm>
            <a:off x="550631" y="2958507"/>
            <a:ext cx="103906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86D1113-0A43-4F4A-85A6-7D921F463A65}"/>
              </a:ext>
            </a:extLst>
          </p:cNvPr>
          <p:cNvCxnSpPr>
            <a:cxnSpLocks/>
          </p:cNvCxnSpPr>
          <p:nvPr/>
        </p:nvCxnSpPr>
        <p:spPr>
          <a:xfrm>
            <a:off x="1566182" y="2688223"/>
            <a:ext cx="0" cy="27028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32622B8-DFFB-43EC-9E29-B955833ECE7C}"/>
              </a:ext>
            </a:extLst>
          </p:cNvPr>
          <p:cNvSpPr txBox="1"/>
          <p:nvPr/>
        </p:nvSpPr>
        <p:spPr>
          <a:xfrm>
            <a:off x="1607243" y="2693310"/>
            <a:ext cx="96855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>
                <a:solidFill>
                  <a:srgbClr val="82AFFF"/>
                </a:solidFill>
                <a:latin typeface="Segoe Print" panose="02000600000000000000" pitchFamily="2" charset="0"/>
              </a:rPr>
              <a:t>0.196 m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3E8CEE4-B12E-431A-93AA-AAFA5153DD2F}"/>
              </a:ext>
            </a:extLst>
          </p:cNvPr>
          <p:cNvCxnSpPr>
            <a:cxnSpLocks/>
          </p:cNvCxnSpPr>
          <p:nvPr/>
        </p:nvCxnSpPr>
        <p:spPr>
          <a:xfrm>
            <a:off x="1437595" y="2432120"/>
            <a:ext cx="0" cy="270284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0AD2E7C-4B08-406D-9D1C-E1791C84932B}"/>
              </a:ext>
            </a:extLst>
          </p:cNvPr>
          <p:cNvCxnSpPr>
            <a:cxnSpLocks/>
          </p:cNvCxnSpPr>
          <p:nvPr/>
        </p:nvCxnSpPr>
        <p:spPr>
          <a:xfrm flipH="1">
            <a:off x="965075" y="2688223"/>
            <a:ext cx="411962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6F2D38A2-84DA-4D79-8C0B-99AFF4A7D3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857232"/>
              </p:ext>
            </p:extLst>
          </p:nvPr>
        </p:nvGraphicFramePr>
        <p:xfrm>
          <a:off x="1008718" y="3469499"/>
          <a:ext cx="15367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480" imgH="1854000" progId="Equation.DSMT4">
                  <p:embed/>
                </p:oleObj>
              </mc:Choice>
              <mc:Fallback>
                <p:oleObj name="Equation" r:id="rId4" imgW="1536480" imgH="185400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6F2D38A2-84DA-4D79-8C0B-99AFF4A7D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8718" y="3469499"/>
                        <a:ext cx="15367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F4F3B4C-78D1-4D53-8A95-0192613390BC}"/>
              </a:ext>
            </a:extLst>
          </p:cNvPr>
          <p:cNvSpPr/>
          <p:nvPr/>
        </p:nvSpPr>
        <p:spPr>
          <a:xfrm rot="15864481" flipH="1">
            <a:off x="6639760" y="916562"/>
            <a:ext cx="334926" cy="364527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40CBC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D17F38FD-C688-45C1-A70F-506E88053E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00816"/>
              </p:ext>
            </p:extLst>
          </p:nvPr>
        </p:nvGraphicFramePr>
        <p:xfrm>
          <a:off x="7079277" y="567296"/>
          <a:ext cx="149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98320" imgH="571320" progId="Equation.DSMT4">
                  <p:embed/>
                </p:oleObj>
              </mc:Choice>
              <mc:Fallback>
                <p:oleObj name="Equation" r:id="rId6" imgW="1498320" imgH="57132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D17F38FD-C688-45C1-A70F-506E88053E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79277" y="567296"/>
                        <a:ext cx="14986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>
            <a:extLst>
              <a:ext uri="{FF2B5EF4-FFF2-40B4-BE49-F238E27FC236}">
                <a16:creationId xmlns:a16="http://schemas.microsoft.com/office/drawing/2014/main" id="{7DC64E0C-8A54-4CAC-A268-84602EC4F65B}"/>
              </a:ext>
            </a:extLst>
          </p:cNvPr>
          <p:cNvSpPr txBox="1"/>
          <p:nvPr/>
        </p:nvSpPr>
        <p:spPr>
          <a:xfrm>
            <a:off x="4703867" y="3094650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(e)</a:t>
            </a:r>
          </a:p>
        </p:txBody>
      </p:sp>
      <p:graphicFrame>
        <p:nvGraphicFramePr>
          <p:cNvPr id="75" name="Object 74">
            <a:extLst>
              <a:ext uri="{FF2B5EF4-FFF2-40B4-BE49-F238E27FC236}">
                <a16:creationId xmlns:a16="http://schemas.microsoft.com/office/drawing/2014/main" id="{AB22F7F3-DECE-4D09-B447-3A4B8DC23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973358"/>
              </p:ext>
            </p:extLst>
          </p:nvPr>
        </p:nvGraphicFramePr>
        <p:xfrm>
          <a:off x="5673601" y="3154975"/>
          <a:ext cx="1536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480" imgH="634680" progId="Equation.DSMT4">
                  <p:embed/>
                </p:oleObj>
              </mc:Choice>
              <mc:Fallback>
                <p:oleObj name="Equation" r:id="rId8" imgW="1536480" imgH="634680" progId="Equation.DSMT4">
                  <p:embed/>
                  <p:pic>
                    <p:nvPicPr>
                      <p:cNvPr id="75" name="Object 74">
                        <a:extLst>
                          <a:ext uri="{FF2B5EF4-FFF2-40B4-BE49-F238E27FC236}">
                            <a16:creationId xmlns:a16="http://schemas.microsoft.com/office/drawing/2014/main" id="{AB22F7F3-DECE-4D09-B447-3A4B8DC23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73601" y="3154975"/>
                        <a:ext cx="1536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F22C5503-7246-4C98-9137-99D6BA093999}"/>
              </a:ext>
            </a:extLst>
          </p:cNvPr>
          <p:cNvGrpSpPr/>
          <p:nvPr/>
        </p:nvGrpSpPr>
        <p:grpSpPr>
          <a:xfrm>
            <a:off x="167854" y="745906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BFEB4EE-C5EA-40B2-9CBE-4F713CFCCDFE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Q3.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664A0C-2FC2-4E6E-9095-5C9857FB89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F173BD8-5A26-456F-8191-E08155520B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5173C44-ECCE-4AB2-B104-0E6F47BEEB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009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2DCA68-D04D-408D-A5F0-04280756C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96888"/>
            <a:ext cx="6291262" cy="357149"/>
          </a:xfrm>
        </p:spPr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Further Example-Problem Pairs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10B2BD-94C9-464B-8AB8-2B5EE90C7A9A}"/>
              </a:ext>
            </a:extLst>
          </p:cNvPr>
          <p:cNvSpPr/>
          <p:nvPr/>
        </p:nvSpPr>
        <p:spPr>
          <a:xfrm>
            <a:off x="1338529" y="990179"/>
            <a:ext cx="6536074" cy="10365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In each of the following examples, we make the following modelling assumptions: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5B65B-F614-443C-BB7B-35E53BBF2C03}"/>
              </a:ext>
            </a:extLst>
          </p:cNvPr>
          <p:cNvSpPr txBox="1"/>
          <p:nvPr/>
        </p:nvSpPr>
        <p:spPr>
          <a:xfrm>
            <a:off x="1863953" y="3268619"/>
            <a:ext cx="5898055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+mj-lt"/>
              </a:rPr>
              <a:t>The </a:t>
            </a:r>
            <a:r>
              <a:rPr lang="en-GB" sz="2400" b="1" i="1" u="sng">
                <a:solidFill>
                  <a:schemeClr val="bg1"/>
                </a:solidFill>
                <a:latin typeface="+mj-lt"/>
              </a:rPr>
              <a:t>pulley</a:t>
            </a:r>
            <a:r>
              <a:rPr lang="en-GB" sz="2400" b="1" u="sng">
                <a:solidFill>
                  <a:schemeClr val="bg1"/>
                </a:solidFill>
                <a:latin typeface="+mj-lt"/>
              </a:rPr>
              <a:t>/</a:t>
            </a:r>
            <a:r>
              <a:rPr lang="en-GB" sz="2400" b="1" i="1" u="sng">
                <a:solidFill>
                  <a:schemeClr val="bg1"/>
                </a:solidFill>
                <a:latin typeface="+mj-lt"/>
              </a:rPr>
              <a:t>peg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 is </a:t>
            </a:r>
            <a:r>
              <a:rPr lang="en-GB" sz="2400" b="1" i="1" u="sng">
                <a:solidFill>
                  <a:schemeClr val="bg1"/>
                </a:solidFill>
                <a:latin typeface="+mj-lt"/>
              </a:rPr>
              <a:t>smooth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 and </a:t>
            </a:r>
            <a:r>
              <a:rPr lang="en-GB" sz="2400" b="1" i="1" u="sng">
                <a:solidFill>
                  <a:schemeClr val="bg1"/>
                </a:solidFill>
                <a:latin typeface="+mj-lt"/>
              </a:rPr>
              <a:t>fixed.</a:t>
            </a:r>
            <a:endParaRPr lang="en-GB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619AD-DE72-4A26-B699-3D2A580C49A3}"/>
              </a:ext>
            </a:extLst>
          </p:cNvPr>
          <p:cNvSpPr txBox="1"/>
          <p:nvPr/>
        </p:nvSpPr>
        <p:spPr>
          <a:xfrm>
            <a:off x="1863954" y="2532266"/>
            <a:ext cx="5695721" cy="461665"/>
          </a:xfrm>
          <a:prstGeom prst="rect">
            <a:avLst/>
          </a:prstGeom>
          <a:noFill/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+mj-lt"/>
              </a:rPr>
              <a:t>The </a:t>
            </a:r>
            <a:r>
              <a:rPr lang="en-GB" sz="2400" b="1" i="1" u="sng">
                <a:solidFill>
                  <a:schemeClr val="bg1"/>
                </a:solidFill>
                <a:latin typeface="+mj-lt"/>
              </a:rPr>
              <a:t>string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 is </a:t>
            </a:r>
            <a:r>
              <a:rPr lang="en-GB" sz="2400" b="1" i="1" u="sng">
                <a:solidFill>
                  <a:schemeClr val="bg1"/>
                </a:solidFill>
                <a:latin typeface="+mj-lt"/>
              </a:rPr>
              <a:t>light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 and </a:t>
            </a:r>
            <a:r>
              <a:rPr lang="en-GB" sz="2400" b="1" i="1" u="sng">
                <a:solidFill>
                  <a:schemeClr val="bg1"/>
                </a:solidFill>
                <a:latin typeface="+mj-lt"/>
              </a:rPr>
              <a:t>inextensible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0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A85C08-144C-40AD-AABE-5084EF5C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Further Example-Problem Pairs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0DC7AC-3D8B-4024-9DC0-EFA0A718271D}"/>
              </a:ext>
            </a:extLst>
          </p:cNvPr>
          <p:cNvSpPr/>
          <p:nvPr/>
        </p:nvSpPr>
        <p:spPr>
          <a:xfrm>
            <a:off x="1277069" y="527151"/>
            <a:ext cx="6097231" cy="1990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1600">
                <a:latin typeface="Century Gothic" panose="020B0502020202020204" pitchFamily="34" charset="0"/>
              </a:rPr>
              <a:t>Two particles are connected by a string that passes over a peg. The particles have masses of 3 kg and 1 kg.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>
                <a:latin typeface="Century Gothic" panose="020B0502020202020204" pitchFamily="34" charset="0"/>
              </a:rPr>
              <a:t>The 1 kg particle is pulled down to ground level, where it is 40cm below the level of the 3kg particle, as shown in the diagram.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600">
                <a:latin typeface="Century Gothic" panose="020B0502020202020204" pitchFamily="34" charset="0"/>
              </a:rPr>
              <a:t>The particles are released from rest.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34EF6CA-B0EF-4FD8-A1E3-295DCCFC9B58}"/>
              </a:ext>
            </a:extLst>
          </p:cNvPr>
          <p:cNvSpPr/>
          <p:nvPr/>
        </p:nvSpPr>
        <p:spPr>
          <a:xfrm>
            <a:off x="6559546" y="2406245"/>
            <a:ext cx="581800" cy="58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5ECC8F-8880-4B9E-9C8A-23EEF26A0CA4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6555885" y="2697146"/>
            <a:ext cx="3662" cy="1803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274ABC-BC36-4176-B3B7-1D86008345D2}"/>
              </a:ext>
            </a:extLst>
          </p:cNvPr>
          <p:cNvCxnSpPr>
            <a:cxnSpLocks/>
          </p:cNvCxnSpPr>
          <p:nvPr/>
        </p:nvCxnSpPr>
        <p:spPr>
          <a:xfrm>
            <a:off x="7141363" y="2697146"/>
            <a:ext cx="0" cy="743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02D0C09-F6AD-484F-A42B-E2F2929FD79E}"/>
              </a:ext>
            </a:extLst>
          </p:cNvPr>
          <p:cNvSpPr/>
          <p:nvPr/>
        </p:nvSpPr>
        <p:spPr>
          <a:xfrm>
            <a:off x="7003302" y="3423131"/>
            <a:ext cx="268800" cy="268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entury Gothic" panose="020B0502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ED90C8-EA4B-47DC-BB61-B81F72939E1E}"/>
              </a:ext>
            </a:extLst>
          </p:cNvPr>
          <p:cNvSpPr/>
          <p:nvPr/>
        </p:nvSpPr>
        <p:spPr>
          <a:xfrm>
            <a:off x="6421485" y="4500348"/>
            <a:ext cx="268800" cy="268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F34AF0-9A16-4DDD-B5BC-CF35E3DBA10F}"/>
                  </a:ext>
                </a:extLst>
              </p:cNvPr>
              <p:cNvSpPr txBox="1"/>
              <p:nvPr/>
            </p:nvSpPr>
            <p:spPr>
              <a:xfrm>
                <a:off x="6574089" y="4248639"/>
                <a:ext cx="5672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GB" sz="1600" i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 sz="160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F34AF0-9A16-4DDD-B5BC-CF35E3DBA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089" y="4248639"/>
                <a:ext cx="567257" cy="338554"/>
              </a:xfrm>
              <a:prstGeom prst="rect">
                <a:avLst/>
              </a:prstGeom>
              <a:blipFill>
                <a:blip r:embed="rId2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925077-2F6A-4346-B3A8-AB16E84E2310}"/>
                  </a:ext>
                </a:extLst>
              </p:cNvPr>
              <p:cNvSpPr txBox="1"/>
              <p:nvPr/>
            </p:nvSpPr>
            <p:spPr>
              <a:xfrm>
                <a:off x="7257904" y="3429470"/>
                <a:ext cx="617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GB" sz="1600" i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 sz="160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925077-2F6A-4346-B3A8-AB16E84E2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904" y="3429470"/>
                <a:ext cx="617158" cy="338554"/>
              </a:xfrm>
              <a:prstGeom prst="rect">
                <a:avLst/>
              </a:prstGeom>
              <a:blipFill>
                <a:blip r:embed="rId3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01A41DF-DDB0-49C0-8E97-BEF4EFD28801}"/>
              </a:ext>
            </a:extLst>
          </p:cNvPr>
          <p:cNvCxnSpPr/>
          <p:nvPr/>
        </p:nvCxnSpPr>
        <p:spPr>
          <a:xfrm>
            <a:off x="8041059" y="3586797"/>
            <a:ext cx="0" cy="121722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A1DE7F-E746-4DE1-AC77-41024E71D1DA}"/>
                  </a:ext>
                </a:extLst>
              </p:cNvPr>
              <p:cNvSpPr txBox="1"/>
              <p:nvPr/>
            </p:nvSpPr>
            <p:spPr>
              <a:xfrm>
                <a:off x="8041059" y="4126917"/>
                <a:ext cx="5672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40 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cm</m:t>
                      </m:r>
                    </m:oMath>
                  </m:oMathPara>
                </a14:m>
                <a:endParaRPr lang="en-GB" sz="160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6A1DE7F-E746-4DE1-AC77-41024E71D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059" y="4126917"/>
                <a:ext cx="567257" cy="338554"/>
              </a:xfrm>
              <a:prstGeom prst="rect">
                <a:avLst/>
              </a:prstGeom>
              <a:blipFill>
                <a:blip r:embed="rId4"/>
                <a:stretch>
                  <a:fillRect r="-18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45A6FA86-81AA-494F-8E95-A77DA4C9E2C9}"/>
              </a:ext>
            </a:extLst>
          </p:cNvPr>
          <p:cNvSpPr/>
          <p:nvPr/>
        </p:nvSpPr>
        <p:spPr>
          <a:xfrm>
            <a:off x="766539" y="2757171"/>
            <a:ext cx="3804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3BDC3A-A657-43C5-8EE3-DE2AAEE50332}"/>
              </a:ext>
            </a:extLst>
          </p:cNvPr>
          <p:cNvSpPr/>
          <p:nvPr/>
        </p:nvSpPr>
        <p:spPr>
          <a:xfrm>
            <a:off x="1278171" y="27571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magnitude of the acceleration of the particles before the 3kg particle hits the ground.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DFB1AD-42DB-4A23-9A14-6E362D227434}"/>
              </a:ext>
            </a:extLst>
          </p:cNvPr>
          <p:cNvSpPr/>
          <p:nvPr/>
        </p:nvSpPr>
        <p:spPr>
          <a:xfrm>
            <a:off x="766539" y="3818622"/>
            <a:ext cx="3804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(b)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D29B26-3B42-4A47-B1F9-28D6D47D7C2F}"/>
              </a:ext>
            </a:extLst>
          </p:cNvPr>
          <p:cNvSpPr/>
          <p:nvPr/>
        </p:nvSpPr>
        <p:spPr>
          <a:xfrm>
            <a:off x="1278171" y="381862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speed of the 1kg particle when the 3kg particle hits the ground.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9DF1F0-56D6-4BC7-A003-F4B4C19D58DD}"/>
              </a:ext>
            </a:extLst>
          </p:cNvPr>
          <p:cNvSpPr/>
          <p:nvPr/>
        </p:nvSpPr>
        <p:spPr>
          <a:xfrm>
            <a:off x="766539" y="4603074"/>
            <a:ext cx="38046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(c)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67E1DC-D1BB-4169-90AA-BC990EBC381C}"/>
              </a:ext>
            </a:extLst>
          </p:cNvPr>
          <p:cNvSpPr/>
          <p:nvPr/>
        </p:nvSpPr>
        <p:spPr>
          <a:xfrm>
            <a:off x="1278171" y="460307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maximum height above ground level reached by the 1kg particle.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3C4261-FDF7-4D10-B12E-7AB0475451E1}"/>
              </a:ext>
            </a:extLst>
          </p:cNvPr>
          <p:cNvCxnSpPr>
            <a:cxnSpLocks/>
          </p:cNvCxnSpPr>
          <p:nvPr/>
        </p:nvCxnSpPr>
        <p:spPr>
          <a:xfrm>
            <a:off x="6363837" y="4783243"/>
            <a:ext cx="13692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025E71-AF68-4544-B1AE-57F579D4D801}"/>
              </a:ext>
            </a:extLst>
          </p:cNvPr>
          <p:cNvCxnSpPr>
            <a:cxnSpLocks/>
            <a:stCxn id="24" idx="4"/>
            <a:endCxn id="25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9B4371E-1558-4186-9B68-1443BE6231AF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82AFFF"/>
                </a:solidFill>
                <a:latin typeface="+mj-lt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B58765-DD90-434A-84BE-D6ABDD187C26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924F21-D0DF-4790-A16E-B6F0BAA3D157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B0F662-5536-47FE-920C-1EF74662D56B}"/>
              </a:ext>
            </a:extLst>
          </p:cNvPr>
          <p:cNvGrpSpPr/>
          <p:nvPr/>
        </p:nvGrpSpPr>
        <p:grpSpPr>
          <a:xfrm>
            <a:off x="830604" y="609733"/>
            <a:ext cx="343043" cy="311970"/>
            <a:chOff x="169058" y="2851115"/>
            <a:chExt cx="343043" cy="3119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AE45F1-0EC3-4101-8E96-71DBED71A6D8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1E.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89514B-2474-4AAB-9321-9903C8D49B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4E8BA6-E739-463E-BEAA-7625D87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66E5F5-B1DA-48D3-9284-A4B9A18AFD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280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F821D-EF98-4085-924E-8A5C6A86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Further Example-Problem Pairs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BF2C36-8C51-4563-9425-049E8F3731EC}"/>
              </a:ext>
            </a:extLst>
          </p:cNvPr>
          <p:cNvSpPr txBox="1"/>
          <p:nvPr/>
        </p:nvSpPr>
        <p:spPr>
          <a:xfrm>
            <a:off x="645811" y="1227552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1kg Particle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8955A69-7EFE-40C7-A2C4-51C96C670E30}"/>
              </a:ext>
            </a:extLst>
          </p:cNvPr>
          <p:cNvCxnSpPr>
            <a:cxnSpLocks/>
          </p:cNvCxnSpPr>
          <p:nvPr/>
        </p:nvCxnSpPr>
        <p:spPr>
          <a:xfrm flipH="1">
            <a:off x="954585" y="2456967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B31F049-E29F-4AE2-904D-1163AD3E833D}"/>
              </a:ext>
            </a:extLst>
          </p:cNvPr>
          <p:cNvCxnSpPr>
            <a:cxnSpLocks/>
          </p:cNvCxnSpPr>
          <p:nvPr/>
        </p:nvCxnSpPr>
        <p:spPr>
          <a:xfrm flipH="1" flipV="1">
            <a:off x="954585" y="2019385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FFE31B0E-D47B-4C35-98BA-C8E4EB260743}"/>
              </a:ext>
            </a:extLst>
          </p:cNvPr>
          <p:cNvSpPr/>
          <p:nvPr/>
        </p:nvSpPr>
        <p:spPr>
          <a:xfrm>
            <a:off x="789060" y="2270957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6B5DFC-7DC4-4C7E-8D65-398810CD5275}"/>
                  </a:ext>
                </a:extLst>
              </p:cNvPr>
              <p:cNvSpPr txBox="1"/>
              <p:nvPr/>
            </p:nvSpPr>
            <p:spPr>
              <a:xfrm>
                <a:off x="737507" y="1701555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6B5DFC-7DC4-4C7E-8D65-398810CD5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07" y="1701555"/>
                <a:ext cx="469725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1E10D86-F339-4811-989A-ED2D9B290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V="1">
            <a:off x="1227164" y="2420166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633686-08AF-477C-B15D-506AB983B557}"/>
                  </a:ext>
                </a:extLst>
              </p:cNvPr>
              <p:cNvSpPr txBox="1"/>
              <p:nvPr/>
            </p:nvSpPr>
            <p:spPr>
              <a:xfrm>
                <a:off x="719721" y="2853578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633686-08AF-477C-B15D-506AB983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21" y="2853578"/>
                <a:ext cx="469725" cy="351315"/>
              </a:xfrm>
              <a:prstGeom prst="rect">
                <a:avLst/>
              </a:prstGeom>
              <a:blipFill>
                <a:blip r:embed="rId4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042C19B-8316-4C6B-816F-A7EEFEFB781F}"/>
              </a:ext>
            </a:extLst>
          </p:cNvPr>
          <p:cNvSpPr txBox="1"/>
          <p:nvPr/>
        </p:nvSpPr>
        <p:spPr>
          <a:xfrm>
            <a:off x="307793" y="3492619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3kg Particle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4F29FC-EFEC-4501-8D95-1784361DF017}"/>
              </a:ext>
            </a:extLst>
          </p:cNvPr>
          <p:cNvCxnSpPr>
            <a:cxnSpLocks/>
          </p:cNvCxnSpPr>
          <p:nvPr/>
        </p:nvCxnSpPr>
        <p:spPr>
          <a:xfrm flipH="1">
            <a:off x="954585" y="4586585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FCE03E-5132-4BCA-B53C-94754A918F2C}"/>
              </a:ext>
            </a:extLst>
          </p:cNvPr>
          <p:cNvCxnSpPr>
            <a:cxnSpLocks/>
          </p:cNvCxnSpPr>
          <p:nvPr/>
        </p:nvCxnSpPr>
        <p:spPr>
          <a:xfrm flipH="1" flipV="1">
            <a:off x="954585" y="4149003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AEE56537-2DAA-4423-929C-5F9484A76B1B}"/>
              </a:ext>
            </a:extLst>
          </p:cNvPr>
          <p:cNvSpPr/>
          <p:nvPr/>
        </p:nvSpPr>
        <p:spPr>
          <a:xfrm>
            <a:off x="789060" y="4400575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7AF75B-7A11-4B7F-8DC3-75C0F5226305}"/>
                  </a:ext>
                </a:extLst>
              </p:cNvPr>
              <p:cNvSpPr txBox="1"/>
              <p:nvPr/>
            </p:nvSpPr>
            <p:spPr>
              <a:xfrm>
                <a:off x="737507" y="3831173"/>
                <a:ext cx="46972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7AF75B-7A11-4B7F-8DC3-75C0F5226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07" y="3831173"/>
                <a:ext cx="46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DF7411A-E994-4429-81FB-185CA3522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1227164" y="4549784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B30466-BF07-4A29-93E4-29C9989201F9}"/>
                  </a:ext>
                </a:extLst>
              </p:cNvPr>
              <p:cNvSpPr txBox="1"/>
              <p:nvPr/>
            </p:nvSpPr>
            <p:spPr>
              <a:xfrm>
                <a:off x="719721" y="4983196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B30466-BF07-4A29-93E4-29C998920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21" y="4983196"/>
                <a:ext cx="469725" cy="351315"/>
              </a:xfrm>
              <a:prstGeom prst="rect">
                <a:avLst/>
              </a:prstGeom>
              <a:blipFill>
                <a:blip r:embed="rId6"/>
                <a:stretch>
                  <a:fillRect l="-1299"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6B1DD3F-6A16-4CB0-BF4B-5F520557DC0C}"/>
              </a:ext>
            </a:extLst>
          </p:cNvPr>
          <p:cNvGrpSpPr/>
          <p:nvPr/>
        </p:nvGrpSpPr>
        <p:grpSpPr>
          <a:xfrm>
            <a:off x="2512116" y="1079551"/>
            <a:ext cx="277423" cy="4253619"/>
            <a:chOff x="4423337" y="1003525"/>
            <a:chExt cx="277423" cy="50180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481D43B-1860-49F2-8598-86CCCF5A5A79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C989AA-6188-4D30-9526-CFA083FC1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A21ADF-FDE6-4CD6-B1F9-C7B0EFD92346}"/>
                  </a:ext>
                </a:extLst>
              </p:cNvPr>
              <p:cNvSpPr txBox="1"/>
              <p:nvPr/>
            </p:nvSpPr>
            <p:spPr>
              <a:xfrm>
                <a:off x="1555827" y="2433995"/>
                <a:ext cx="1051286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A21ADF-FDE6-4CD6-B1F9-C7B0EFD92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27" y="2433995"/>
                <a:ext cx="1051286" cy="378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FCF551-AF64-4D70-9CF8-D8A9A600601B}"/>
                  </a:ext>
                </a:extLst>
              </p:cNvPr>
              <p:cNvSpPr txBox="1"/>
              <p:nvPr/>
            </p:nvSpPr>
            <p:spPr>
              <a:xfrm>
                <a:off x="1555827" y="4462655"/>
                <a:ext cx="1051286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0FCF551-AF64-4D70-9CF8-D8A9A6006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827" y="4462655"/>
                <a:ext cx="1051286" cy="3788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ideAnswer">
            <a:extLst>
              <a:ext uri="{FF2B5EF4-FFF2-40B4-BE49-F238E27FC236}">
                <a16:creationId xmlns:a16="http://schemas.microsoft.com/office/drawing/2014/main" id="{1B4ECC98-C27F-4602-9369-66B9AF76A4F5}"/>
              </a:ext>
            </a:extLst>
          </p:cNvPr>
          <p:cNvSpPr/>
          <p:nvPr/>
        </p:nvSpPr>
        <p:spPr>
          <a:xfrm rot="5400000">
            <a:off x="120878" y="1884569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ShowAnswer">
            <a:extLst>
              <a:ext uri="{FF2B5EF4-FFF2-40B4-BE49-F238E27FC236}">
                <a16:creationId xmlns:a16="http://schemas.microsoft.com/office/drawing/2014/main" id="{C21E097C-BCF6-4947-B02E-04864D84DC1F}"/>
              </a:ext>
            </a:extLst>
          </p:cNvPr>
          <p:cNvSpPr/>
          <p:nvPr/>
        </p:nvSpPr>
        <p:spPr>
          <a:xfrm rot="5400000">
            <a:off x="120878" y="1884569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HideAnswer">
            <a:extLst>
              <a:ext uri="{FF2B5EF4-FFF2-40B4-BE49-F238E27FC236}">
                <a16:creationId xmlns:a16="http://schemas.microsoft.com/office/drawing/2014/main" id="{BC04DC86-E498-4B82-BC79-6E4A9DEAE642}"/>
              </a:ext>
            </a:extLst>
          </p:cNvPr>
          <p:cNvSpPr/>
          <p:nvPr/>
        </p:nvSpPr>
        <p:spPr>
          <a:xfrm rot="5400000">
            <a:off x="2859675" y="858911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7" name="ShowAnswer">
            <a:extLst>
              <a:ext uri="{FF2B5EF4-FFF2-40B4-BE49-F238E27FC236}">
                <a16:creationId xmlns:a16="http://schemas.microsoft.com/office/drawing/2014/main" id="{A343D492-54F3-49D3-ADE2-F573962D398E}"/>
              </a:ext>
            </a:extLst>
          </p:cNvPr>
          <p:cNvSpPr/>
          <p:nvPr/>
        </p:nvSpPr>
        <p:spPr>
          <a:xfrm rot="5400000">
            <a:off x="2859675" y="858911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7F7BF2-ED77-4080-854F-62F01A1066D2}"/>
              </a:ext>
            </a:extLst>
          </p:cNvPr>
          <p:cNvSpPr txBox="1"/>
          <p:nvPr/>
        </p:nvSpPr>
        <p:spPr>
          <a:xfrm>
            <a:off x="3110543" y="1617734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1kg Particle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629C957-BA21-48C4-9620-6D5082EBA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442304"/>
              </p:ext>
            </p:extLst>
          </p:nvPr>
        </p:nvGraphicFramePr>
        <p:xfrm>
          <a:off x="3290439" y="3216276"/>
          <a:ext cx="2044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44440" imgH="304560" progId="Equation.DSMT4">
                  <p:embed/>
                </p:oleObj>
              </mc:Choice>
              <mc:Fallback>
                <p:oleObj name="Equation" r:id="rId9" imgW="2044440" imgH="3045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629C957-BA21-48C4-9620-6D5082EBA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90439" y="3216276"/>
                        <a:ext cx="20447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398C8278-5859-47CC-BA8A-1445B0249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72374"/>
              </p:ext>
            </p:extLst>
          </p:nvPr>
        </p:nvGraphicFramePr>
        <p:xfrm>
          <a:off x="3290439" y="2041525"/>
          <a:ext cx="180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803240" imgH="304560" progId="Equation.DSMT4">
                  <p:embed/>
                </p:oleObj>
              </mc:Choice>
              <mc:Fallback>
                <p:oleObj name="Equation" r:id="rId11" imgW="1803240" imgH="3045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398C8278-5859-47CC-BA8A-1445B02497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90439" y="2041525"/>
                        <a:ext cx="180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82C48D5A-CA5D-486B-8091-6418DFE54CF1}"/>
              </a:ext>
            </a:extLst>
          </p:cNvPr>
          <p:cNvSpPr txBox="1"/>
          <p:nvPr/>
        </p:nvSpPr>
        <p:spPr>
          <a:xfrm>
            <a:off x="3110543" y="2720947"/>
            <a:ext cx="1452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3kg Particle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68F4FFE-1446-4E01-A655-87998C2ECE03}"/>
              </a:ext>
            </a:extLst>
          </p:cNvPr>
          <p:cNvSpPr txBox="1"/>
          <p:nvPr/>
        </p:nvSpPr>
        <p:spPr>
          <a:xfrm>
            <a:off x="2934085" y="3887079"/>
            <a:ext cx="2159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(1) + (2) gives</a:t>
            </a: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2C61788-EF4F-4191-BE7B-99DD4EFADC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439831"/>
              </p:ext>
            </p:extLst>
          </p:nvPr>
        </p:nvGraphicFramePr>
        <p:xfrm>
          <a:off x="3430139" y="4473762"/>
          <a:ext cx="1524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3880" imgH="634680" progId="Equation.DSMT4">
                  <p:embed/>
                </p:oleObj>
              </mc:Choice>
              <mc:Fallback>
                <p:oleObj name="Equation" r:id="rId13" imgW="1523880" imgH="6346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22C61788-EF4F-4191-BE7B-99DD4EFADC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30139" y="4473762"/>
                        <a:ext cx="1524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201A63C9-8FC1-448C-978A-D5CCE4DA4ADB}"/>
              </a:ext>
            </a:extLst>
          </p:cNvPr>
          <p:cNvGrpSpPr/>
          <p:nvPr/>
        </p:nvGrpSpPr>
        <p:grpSpPr>
          <a:xfrm>
            <a:off x="5895285" y="1079551"/>
            <a:ext cx="277423" cy="4253619"/>
            <a:chOff x="4423337" y="1003525"/>
            <a:chExt cx="277423" cy="501801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64BECA-7606-4C0C-B456-A0D2816C1F6D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9ED798-EA69-4270-A85A-8D186F31EA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HideAnswer">
            <a:extLst>
              <a:ext uri="{FF2B5EF4-FFF2-40B4-BE49-F238E27FC236}">
                <a16:creationId xmlns:a16="http://schemas.microsoft.com/office/drawing/2014/main" id="{17014464-91EB-4D42-BED8-09A1F67DA4B4}"/>
              </a:ext>
            </a:extLst>
          </p:cNvPr>
          <p:cNvSpPr/>
          <p:nvPr/>
        </p:nvSpPr>
        <p:spPr>
          <a:xfrm rot="5400000">
            <a:off x="6194085" y="858911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ShowAnswer">
            <a:extLst>
              <a:ext uri="{FF2B5EF4-FFF2-40B4-BE49-F238E27FC236}">
                <a16:creationId xmlns:a16="http://schemas.microsoft.com/office/drawing/2014/main" id="{BD0DA20B-442E-4785-99A9-8C123FFD8954}"/>
              </a:ext>
            </a:extLst>
          </p:cNvPr>
          <p:cNvSpPr/>
          <p:nvPr/>
        </p:nvSpPr>
        <p:spPr>
          <a:xfrm rot="5400000">
            <a:off x="6194085" y="858911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0CF5A2-D20B-4F10-A670-744A0911E598}"/>
              </a:ext>
            </a:extLst>
          </p:cNvPr>
          <p:cNvSpPr txBox="1"/>
          <p:nvPr/>
        </p:nvSpPr>
        <p:spPr>
          <a:xfrm>
            <a:off x="5401765" y="2004011"/>
            <a:ext cx="55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Segoe Print" panose="02000600000000000000" pitchFamily="2" charset="0"/>
              </a:rPr>
              <a:t>(1)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431084-E13C-4695-8E3E-9DCF03E5D294}"/>
              </a:ext>
            </a:extLst>
          </p:cNvPr>
          <p:cNvSpPr txBox="1"/>
          <p:nvPr/>
        </p:nvSpPr>
        <p:spPr>
          <a:xfrm>
            <a:off x="5401765" y="3199399"/>
            <a:ext cx="55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Segoe Print" panose="02000600000000000000" pitchFamily="2" charset="0"/>
              </a:rPr>
              <a:t>(2)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571DDA2-6E0B-4AC1-997C-8E5BE61AD78E}"/>
              </a:ext>
            </a:extLst>
          </p:cNvPr>
          <p:cNvSpPr txBox="1"/>
          <p:nvPr/>
        </p:nvSpPr>
        <p:spPr>
          <a:xfrm>
            <a:off x="2731832" y="1613956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(a)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4DDDA04-62BA-4E32-BD2D-AD90E5281046}"/>
              </a:ext>
            </a:extLst>
          </p:cNvPr>
          <p:cNvCxnSpPr>
            <a:cxnSpLocks/>
            <a:stCxn id="47" idx="4"/>
            <a:endCxn id="48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BC6B567E-344A-402B-BFF5-6027C7826057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BD162BB-6547-458A-89F7-F92F40752D83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93FD945-FBFE-4307-A4F2-226375930989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82AFFF"/>
                </a:solidFill>
                <a:latin typeface="+mj-lt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D80124-E8A8-4A68-9672-5720BC42701B}"/>
              </a:ext>
            </a:extLst>
          </p:cNvPr>
          <p:cNvSpPr txBox="1"/>
          <p:nvPr/>
        </p:nvSpPr>
        <p:spPr>
          <a:xfrm>
            <a:off x="6738871" y="914562"/>
            <a:ext cx="461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(b)</a:t>
            </a:r>
          </a:p>
        </p:txBody>
      </p: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A1D73428-94D7-42C1-972D-8A12681E8B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18477"/>
              </p:ext>
            </p:extLst>
          </p:nvPr>
        </p:nvGraphicFramePr>
        <p:xfrm>
          <a:off x="7464425" y="966788"/>
          <a:ext cx="13589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8640" imgH="1854000" progId="Equation.DSMT4">
                  <p:embed/>
                </p:oleObj>
              </mc:Choice>
              <mc:Fallback>
                <p:oleObj name="Equation" r:id="rId15" imgW="1358640" imgH="18540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A1D73428-94D7-42C1-972D-8A12681E8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64425" y="966788"/>
                        <a:ext cx="13589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5321911-124A-44CF-BACE-1F2B91D35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42992"/>
              </p:ext>
            </p:extLst>
          </p:nvPr>
        </p:nvGraphicFramePr>
        <p:xfrm>
          <a:off x="6417400" y="3872765"/>
          <a:ext cx="2247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247840" imgH="1143000" progId="Equation.DSMT4">
                  <p:embed/>
                </p:oleObj>
              </mc:Choice>
              <mc:Fallback>
                <p:oleObj name="Equation" r:id="rId17" imgW="2247840" imgH="11430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5321911-124A-44CF-BACE-1F2B91D357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17400" y="3872765"/>
                        <a:ext cx="22479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90F88D5-CDBF-4221-BD74-7767C0EB0128}"/>
              </a:ext>
            </a:extLst>
          </p:cNvPr>
          <p:cNvSpPr/>
          <p:nvPr/>
        </p:nvSpPr>
        <p:spPr>
          <a:xfrm rot="11771617">
            <a:off x="7535059" y="3453954"/>
            <a:ext cx="334926" cy="364527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092116F0-AB7D-40EF-95DE-92B905CCFF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005603"/>
              </p:ext>
            </p:extLst>
          </p:nvPr>
        </p:nvGraphicFramePr>
        <p:xfrm>
          <a:off x="7312025" y="3177812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47560" imgH="279360" progId="Equation.DSMT4">
                  <p:embed/>
                </p:oleObj>
              </mc:Choice>
              <mc:Fallback>
                <p:oleObj name="Equation" r:id="rId19" imgW="1447560" imgH="27936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092116F0-AB7D-40EF-95DE-92B905CCF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12025" y="3177812"/>
                        <a:ext cx="144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>
            <a:extLst>
              <a:ext uri="{FF2B5EF4-FFF2-40B4-BE49-F238E27FC236}">
                <a16:creationId xmlns:a16="http://schemas.microsoft.com/office/drawing/2014/main" id="{BF19FADA-D316-4EEF-8ECA-0E01BD0AE600}"/>
              </a:ext>
            </a:extLst>
          </p:cNvPr>
          <p:cNvGrpSpPr/>
          <p:nvPr/>
        </p:nvGrpSpPr>
        <p:grpSpPr>
          <a:xfrm>
            <a:off x="830604" y="609733"/>
            <a:ext cx="343043" cy="311970"/>
            <a:chOff x="169058" y="2851115"/>
            <a:chExt cx="343043" cy="31197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128BC73-B487-4122-98FB-E0CE00D135E0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1E.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01104EE-0D94-4E25-A62F-D29A07FD1A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4543284-0A0E-45BE-9773-9A749EE4DB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2BA4DC4-EC44-4BA8-940E-87A9C1F498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75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6" grpId="1" animBg="1"/>
      <p:bldP spid="7" grpId="0"/>
      <p:bldP spid="7" grpId="1"/>
      <p:bldP spid="9" grpId="0"/>
      <p:bldP spid="9" grpId="1"/>
      <p:bldP spid="10" grpId="0"/>
      <p:bldP spid="10" grpId="1"/>
      <p:bldP spid="13" grpId="0" animBg="1"/>
      <p:bldP spid="13" grpId="1" animBg="1"/>
      <p:bldP spid="14" grpId="0"/>
      <p:bldP spid="14" grpId="1"/>
      <p:bldP spid="16" grpId="0"/>
      <p:bldP spid="16" grpId="1"/>
      <p:bldP spid="20" grpId="0"/>
      <p:bldP spid="20" grpId="1"/>
      <p:bldP spid="21" grpId="0"/>
      <p:bldP spid="21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8" grpId="1"/>
      <p:bldP spid="31" grpId="0"/>
      <p:bldP spid="31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/>
      <p:bldP spid="39" grpId="1"/>
      <p:bldP spid="40" grpId="0"/>
      <p:bldP spid="40" grpId="1"/>
      <p:bldP spid="55" grpId="0" animBg="1"/>
      <p:bldP spid="5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0DB8-4355-4F98-B583-9E733705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Further Example-Problem Pairs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65FA37-AC1C-4399-A63B-B9230A8ECBAD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644433F-2CC5-4746-8520-464540CE5FE4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93FA75-F1FF-4643-8A01-87B8865040DD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82AFFF"/>
                </a:solidFill>
                <a:latin typeface="+mj-lt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1D4F7A-E81B-4664-8F45-93F3834D4D0F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307591-41B0-4BC5-8BAD-6DC8D7E14F71}"/>
              </a:ext>
            </a:extLst>
          </p:cNvPr>
          <p:cNvSpPr/>
          <p:nvPr/>
        </p:nvSpPr>
        <p:spPr>
          <a:xfrm>
            <a:off x="1547813" y="612902"/>
            <a:ext cx="6047455" cy="7762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rgbClr val="FF0066"/>
                </a:solidFill>
                <a:latin typeface="+mj-lt"/>
              </a:rPr>
              <a:t>When the 3kg particle hits the ground, there is no longer tension in the string (the particle is in freefall).</a:t>
            </a:r>
          </a:p>
        </p:txBody>
      </p:sp>
      <p:sp>
        <p:nvSpPr>
          <p:cNvPr id="8" name="HideAnswer">
            <a:extLst>
              <a:ext uri="{FF2B5EF4-FFF2-40B4-BE49-F238E27FC236}">
                <a16:creationId xmlns:a16="http://schemas.microsoft.com/office/drawing/2014/main" id="{1BA50110-A6E4-4168-8F96-C78823D839DE}"/>
              </a:ext>
            </a:extLst>
          </p:cNvPr>
          <p:cNvSpPr/>
          <p:nvPr/>
        </p:nvSpPr>
        <p:spPr>
          <a:xfrm rot="5400000">
            <a:off x="120878" y="1569900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" name="ShowAnswer">
            <a:extLst>
              <a:ext uri="{FF2B5EF4-FFF2-40B4-BE49-F238E27FC236}">
                <a16:creationId xmlns:a16="http://schemas.microsoft.com/office/drawing/2014/main" id="{8C1F57CA-08C6-44EF-9789-A4C1C720C53E}"/>
              </a:ext>
            </a:extLst>
          </p:cNvPr>
          <p:cNvSpPr/>
          <p:nvPr/>
        </p:nvSpPr>
        <p:spPr>
          <a:xfrm rot="5400000">
            <a:off x="120878" y="1569900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1E4EA1-DA06-4054-B3A8-A02FB743CF4F}"/>
              </a:ext>
            </a:extLst>
          </p:cNvPr>
          <p:cNvSpPr/>
          <p:nvPr/>
        </p:nvSpPr>
        <p:spPr>
          <a:xfrm>
            <a:off x="1360614" y="1941397"/>
            <a:ext cx="581800" cy="58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Nexa Demo Light" panose="02000000000000000000" pitchFamily="50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EA8F25-D1D6-4B0E-BCFF-35F5A8315719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938752" y="2257351"/>
            <a:ext cx="3662" cy="1803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D25828-87D3-4C67-9E10-6E41C060E29A}"/>
              </a:ext>
            </a:extLst>
          </p:cNvPr>
          <p:cNvCxnSpPr>
            <a:cxnSpLocks/>
          </p:cNvCxnSpPr>
          <p:nvPr/>
        </p:nvCxnSpPr>
        <p:spPr>
          <a:xfrm>
            <a:off x="1365136" y="2232298"/>
            <a:ext cx="0" cy="743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B563BAC-9E8B-4D05-A607-710317236AF3}"/>
              </a:ext>
            </a:extLst>
          </p:cNvPr>
          <p:cNvSpPr/>
          <p:nvPr/>
        </p:nvSpPr>
        <p:spPr>
          <a:xfrm>
            <a:off x="1214375" y="2983336"/>
            <a:ext cx="268800" cy="268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Nexa Demo Light" panose="02000000000000000000" pitchFamily="50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8F44A70-9F34-49FC-BB41-78F4501F895C}"/>
              </a:ext>
            </a:extLst>
          </p:cNvPr>
          <p:cNvSpPr/>
          <p:nvPr/>
        </p:nvSpPr>
        <p:spPr>
          <a:xfrm>
            <a:off x="1804352" y="4060553"/>
            <a:ext cx="268800" cy="268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Nexa Demo Light" panose="02000000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ED50BD-8940-4F0B-A8EC-0E925E9E5D80}"/>
              </a:ext>
            </a:extLst>
          </p:cNvPr>
          <p:cNvSpPr txBox="1"/>
          <p:nvPr/>
        </p:nvSpPr>
        <p:spPr>
          <a:xfrm>
            <a:off x="671071" y="3179291"/>
            <a:ext cx="69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1 kg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68D9F8-DD12-4179-B97F-223F81789BA4}"/>
              </a:ext>
            </a:extLst>
          </p:cNvPr>
          <p:cNvSpPr txBox="1"/>
          <p:nvPr/>
        </p:nvSpPr>
        <p:spPr>
          <a:xfrm>
            <a:off x="1124456" y="3998770"/>
            <a:ext cx="694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3 kg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CB7EB56-40FA-4407-B99B-77FDFAB5092B}"/>
              </a:ext>
            </a:extLst>
          </p:cNvPr>
          <p:cNvCxnSpPr/>
          <p:nvPr/>
        </p:nvCxnSpPr>
        <p:spPr>
          <a:xfrm>
            <a:off x="2539335" y="3147002"/>
            <a:ext cx="0" cy="1217228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FBCA0FA-17AF-4830-9E8E-BBE3068D5A4F}"/>
              </a:ext>
            </a:extLst>
          </p:cNvPr>
          <p:cNvSpPr txBox="1"/>
          <p:nvPr/>
        </p:nvSpPr>
        <p:spPr>
          <a:xfrm>
            <a:off x="2549594" y="3580628"/>
            <a:ext cx="911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40 cm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CDF804-D8B3-4863-8109-5D9C429EA52B}"/>
              </a:ext>
            </a:extLst>
          </p:cNvPr>
          <p:cNvCxnSpPr/>
          <p:nvPr/>
        </p:nvCxnSpPr>
        <p:spPr>
          <a:xfrm>
            <a:off x="1504232" y="4337249"/>
            <a:ext cx="8690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513CA3-C5FC-4684-8AC6-3C52DDDEDFCA}"/>
              </a:ext>
            </a:extLst>
          </p:cNvPr>
          <p:cNvCxnSpPr/>
          <p:nvPr/>
        </p:nvCxnSpPr>
        <p:spPr>
          <a:xfrm flipV="1">
            <a:off x="509920" y="2326066"/>
            <a:ext cx="0" cy="3942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6AC401B-B950-44CD-BB74-C8A091EF4A9A}"/>
              </a:ext>
            </a:extLst>
          </p:cNvPr>
          <p:cNvSpPr txBox="1"/>
          <p:nvPr/>
        </p:nvSpPr>
        <p:spPr>
          <a:xfrm>
            <a:off x="3558524" y="1674011"/>
            <a:ext cx="31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1kg Particle (during freefall)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EE5DF03-FD65-4DFD-97BC-0950A204A7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069369"/>
              </p:ext>
            </p:extLst>
          </p:nvPr>
        </p:nvGraphicFramePr>
        <p:xfrm>
          <a:off x="3736975" y="2303463"/>
          <a:ext cx="16510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1866600" progId="Equation.DSMT4">
                  <p:embed/>
                </p:oleObj>
              </mc:Choice>
              <mc:Fallback>
                <p:oleObj name="Equation" r:id="rId2" imgW="1650960" imgH="1866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EE5DF03-FD65-4DFD-97BC-0950A204A7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36975" y="2303463"/>
                        <a:ext cx="16510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C06BCCD-A9F1-4C3C-A4BF-3949ACE141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512748"/>
              </p:ext>
            </p:extLst>
          </p:nvPr>
        </p:nvGraphicFramePr>
        <p:xfrm>
          <a:off x="5775325" y="2405063"/>
          <a:ext cx="25019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01640" imgH="1346040" progId="Equation.DSMT4">
                  <p:embed/>
                </p:oleObj>
              </mc:Choice>
              <mc:Fallback>
                <p:oleObj name="Equation" r:id="rId4" imgW="2501640" imgH="1346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FC06BCCD-A9F1-4C3C-A4BF-3949ACE14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5325" y="2405063"/>
                        <a:ext cx="25019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569BC3-4A90-4312-AAA3-56C6D6CD5E05}"/>
                  </a:ext>
                </a:extLst>
              </p:cNvPr>
              <p:cNvSpPr txBox="1"/>
              <p:nvPr/>
            </p:nvSpPr>
            <p:spPr>
              <a:xfrm>
                <a:off x="2897102" y="4993815"/>
                <a:ext cx="45560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>
                    <a:solidFill>
                      <a:srgbClr val="82AFFF"/>
                    </a:solidFill>
                    <a:latin typeface="Segoe Print" panose="02000600000000000000" pitchFamily="2" charset="0"/>
                  </a:rPr>
                  <a:t>Height above ground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82AF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>
                    <a:solidFill>
                      <a:srgbClr val="82AFFF"/>
                    </a:solidFill>
                    <a:latin typeface="Segoe Print" panose="02000600000000000000" pitchFamily="2" charset="0"/>
                  </a:rPr>
                  <a:t> 0.4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82AF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600">
                    <a:solidFill>
                      <a:srgbClr val="82AFFF"/>
                    </a:solidFill>
                    <a:latin typeface="Segoe Print" panose="02000600000000000000" pitchFamily="2" charset="0"/>
                  </a:rPr>
                  <a:t> 0.2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82AF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>
                    <a:solidFill>
                      <a:srgbClr val="82AFFF"/>
                    </a:solidFill>
                    <a:latin typeface="Segoe Print" panose="02000600000000000000" pitchFamily="2" charset="0"/>
                  </a:rPr>
                  <a:t> 0.6m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2569BC3-4A90-4312-AAA3-56C6D6CD5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02" y="4993815"/>
                <a:ext cx="4556055" cy="338554"/>
              </a:xfrm>
              <a:prstGeom prst="rect">
                <a:avLst/>
              </a:prstGeom>
              <a:blipFill>
                <a:blip r:embed="rId6"/>
                <a:stretch>
                  <a:fillRect l="-668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E4B66885-30FA-4BFD-B357-FC0DFC9D9D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38064"/>
              </p:ext>
            </p:extLst>
          </p:nvPr>
        </p:nvGraphicFramePr>
        <p:xfrm>
          <a:off x="88289" y="2695575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279360" progId="Equation.DSMT4">
                  <p:embed/>
                </p:oleObj>
              </mc:Choice>
              <mc:Fallback>
                <p:oleObj name="Equation" r:id="rId7" imgW="123156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E4B66885-30FA-4BFD-B357-FC0DFC9D9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289" y="2695575"/>
                        <a:ext cx="1231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1076E8-22AB-4469-AB6F-B4832E9AA2B2}"/>
              </a:ext>
            </a:extLst>
          </p:cNvPr>
          <p:cNvSpPr/>
          <p:nvPr/>
        </p:nvSpPr>
        <p:spPr>
          <a:xfrm rot="11771617">
            <a:off x="7502496" y="2020089"/>
            <a:ext cx="334926" cy="364527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368F7961-38A1-4E4F-B0E2-B15BFA7C1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833647"/>
              </p:ext>
            </p:extLst>
          </p:nvPr>
        </p:nvGraphicFramePr>
        <p:xfrm>
          <a:off x="7279462" y="1743947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47560" imgH="279360" progId="Equation.DSMT4">
                  <p:embed/>
                </p:oleObj>
              </mc:Choice>
              <mc:Fallback>
                <p:oleObj name="Equation" r:id="rId9" imgW="1447560" imgH="27936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368F7961-38A1-4E4F-B0E2-B15BFA7C1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279462" y="1743947"/>
                        <a:ext cx="144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862F695-2273-4FB3-BDCA-41852F047522}"/>
              </a:ext>
            </a:extLst>
          </p:cNvPr>
          <p:cNvSpPr/>
          <p:nvPr/>
        </p:nvSpPr>
        <p:spPr>
          <a:xfrm rot="19272325" flipH="1">
            <a:off x="7414397" y="3583979"/>
            <a:ext cx="283662" cy="685800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5CA969-5873-4BC3-BAE2-F1C245572318}"/>
              </a:ext>
            </a:extLst>
          </p:cNvPr>
          <p:cNvSpPr/>
          <p:nvPr/>
        </p:nvSpPr>
        <p:spPr>
          <a:xfrm>
            <a:off x="6175759" y="4032593"/>
            <a:ext cx="2839018" cy="7080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FF0066"/>
                </a:solidFill>
                <a:latin typeface="+mj-lt"/>
              </a:rPr>
              <a:t>The particle travels a further 0.2m upwards.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9DDD82-5AFC-4FE9-8C72-1700D796F00A}"/>
              </a:ext>
            </a:extLst>
          </p:cNvPr>
          <p:cNvGrpSpPr/>
          <p:nvPr/>
        </p:nvGrpSpPr>
        <p:grpSpPr>
          <a:xfrm>
            <a:off x="830604" y="609733"/>
            <a:ext cx="343043" cy="311970"/>
            <a:chOff x="169058" y="2851115"/>
            <a:chExt cx="343043" cy="31197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E03548-5302-46BC-83B1-444C06D73440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1E.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D50840B-59A5-49D9-BE09-7F6A741D01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E484CE4-E486-4DAC-862C-EE901C6F9F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119EBE-7330-498C-94C2-203F9DD0C5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0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23" grpId="0"/>
      <p:bldP spid="23" grpId="1"/>
      <p:bldP spid="27" grpId="0"/>
      <p:bldP spid="27" grpId="1"/>
      <p:bldP spid="36" grpId="0" animBg="1"/>
      <p:bldP spid="36" grpId="1" animBg="1"/>
      <p:bldP spid="39" grpId="0" animBg="1"/>
      <p:bldP spid="39" grpId="1" animBg="1"/>
      <p:bldP spid="38" grpId="0" animBg="1"/>
      <p:bldP spid="3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C376-9EF0-464A-8E7A-D926D8DD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2" y="115068"/>
            <a:ext cx="6250713" cy="438970"/>
          </a:xfrm>
        </p:spPr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Further Example-Problem Pairs (OCR Question)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F585B2-340C-4922-BB95-2B692B13342F}"/>
              </a:ext>
            </a:extLst>
          </p:cNvPr>
          <p:cNvGrpSpPr/>
          <p:nvPr/>
        </p:nvGrpSpPr>
        <p:grpSpPr>
          <a:xfrm>
            <a:off x="669193" y="635859"/>
            <a:ext cx="343043" cy="311970"/>
            <a:chOff x="169058" y="2851115"/>
            <a:chExt cx="343043" cy="3119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611D-BA03-4251-B38C-FDB0F4515564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FF0066"/>
                  </a:solidFill>
                  <a:latin typeface="Segoe Print" panose="02000600000000000000" pitchFamily="2" charset="0"/>
                </a:rPr>
                <a:t>1P.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1F7B7DF-8F7A-4804-87FA-C2D7406818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25315A-69CB-49F3-AF5D-2E3922437C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C883BBE-5612-40FC-80B7-F45E348A80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june07q6">
            <a:extLst>
              <a:ext uri="{FF2B5EF4-FFF2-40B4-BE49-F238E27FC236}">
                <a16:creationId xmlns:a16="http://schemas.microsoft.com/office/drawing/2014/main" id="{1CA1A449-8A6D-4553-9E1F-59E0E6CE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34" y="1100737"/>
            <a:ext cx="8605987" cy="29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08BC40-FC3E-454E-8C75-8392F6253122}"/>
              </a:ext>
            </a:extLst>
          </p:cNvPr>
          <p:cNvCxnSpPr>
            <a:cxnSpLocks/>
            <a:stCxn id="17" idx="4"/>
            <a:endCxn id="18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C89E83E-B6E8-4A15-B3F9-90336696C2B7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FF0066"/>
                </a:solidFill>
                <a:latin typeface="+mj-lt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AB223B9-4045-4CE6-A24A-36051FE0FF29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0428F0-9308-447B-A531-649DD0B8EEDD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2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5307-C8C9-4DC5-B00F-62A8C703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31573"/>
            <a:ext cx="6185398" cy="378821"/>
          </a:xfrm>
        </p:spPr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Further Example-Problem Pairs (OCR Question)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9D3DE7-310F-4E10-AD03-6B69BBCC915F}"/>
              </a:ext>
            </a:extLst>
          </p:cNvPr>
          <p:cNvSpPr txBox="1"/>
          <p:nvPr/>
        </p:nvSpPr>
        <p:spPr>
          <a:xfrm>
            <a:off x="575284" y="1381125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66"/>
                </a:solidFill>
                <a:latin typeface="Segoe Print" panose="02000600000000000000" pitchFamily="2" charset="0"/>
              </a:rPr>
              <a:t>Particle P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4EB35D9-8CE6-40EF-937E-4F7521510008}"/>
              </a:ext>
            </a:extLst>
          </p:cNvPr>
          <p:cNvCxnSpPr>
            <a:cxnSpLocks/>
          </p:cNvCxnSpPr>
          <p:nvPr/>
        </p:nvCxnSpPr>
        <p:spPr>
          <a:xfrm flipH="1">
            <a:off x="1222076" y="2475091"/>
            <a:ext cx="1" cy="396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4F1109-8429-4086-9A12-3AA150D23D5F}"/>
              </a:ext>
            </a:extLst>
          </p:cNvPr>
          <p:cNvCxnSpPr>
            <a:cxnSpLocks/>
          </p:cNvCxnSpPr>
          <p:nvPr/>
        </p:nvCxnSpPr>
        <p:spPr>
          <a:xfrm flipH="1" flipV="1">
            <a:off x="1222076" y="2037509"/>
            <a:ext cx="1" cy="3144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B4EEA6B-5ADE-4FFD-837B-85D05AF5C7F3}"/>
              </a:ext>
            </a:extLst>
          </p:cNvPr>
          <p:cNvSpPr/>
          <p:nvPr/>
        </p:nvSpPr>
        <p:spPr>
          <a:xfrm>
            <a:off x="1056551" y="2289081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185AD9-9A4D-4162-86BB-AB36A879ACE8}"/>
                  </a:ext>
                </a:extLst>
              </p:cNvPr>
              <p:cNvSpPr txBox="1"/>
              <p:nvPr/>
            </p:nvSpPr>
            <p:spPr>
              <a:xfrm>
                <a:off x="1782707" y="4512859"/>
                <a:ext cx="1429789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0.98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FF0066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FF0066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FF0066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185AD9-9A4D-4162-86BB-AB36A879A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07" y="4512859"/>
                <a:ext cx="1429789" cy="378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A36D4C-5ECC-4879-8EDE-F44A5A64F15F}"/>
                  </a:ext>
                </a:extLst>
              </p:cNvPr>
              <p:cNvSpPr txBox="1"/>
              <p:nvPr/>
            </p:nvSpPr>
            <p:spPr>
              <a:xfrm>
                <a:off x="1004998" y="1719679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FF0066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9A36D4C-5ECC-4879-8EDE-F44A5A64F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98" y="1719679"/>
                <a:ext cx="46972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4D6B946-D738-4609-A87C-C57CA496D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1494655" y="2438290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4F487A-CA26-4981-BD3F-B03883A781A9}"/>
                  </a:ext>
                </a:extLst>
              </p:cNvPr>
              <p:cNvSpPr txBox="1"/>
              <p:nvPr/>
            </p:nvSpPr>
            <p:spPr>
              <a:xfrm>
                <a:off x="863187" y="2871702"/>
                <a:ext cx="629972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0.45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FF0066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4F487A-CA26-4981-BD3F-B03883A78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87" y="2871702"/>
                <a:ext cx="629972" cy="351315"/>
              </a:xfrm>
              <a:prstGeom prst="rect">
                <a:avLst/>
              </a:prstGeom>
              <a:blipFill>
                <a:blip r:embed="rId5"/>
                <a:stretch>
                  <a:fillRect l="-1942" r="-28155" b="-15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86959D1C-F115-459C-A2B7-82F2DA06A4AC}"/>
              </a:ext>
            </a:extLst>
          </p:cNvPr>
          <p:cNvSpPr txBox="1"/>
          <p:nvPr/>
        </p:nvSpPr>
        <p:spPr>
          <a:xfrm>
            <a:off x="4102711" y="698692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66"/>
                </a:solidFill>
                <a:latin typeface="Segoe Print" panose="02000600000000000000" pitchFamily="2" charset="0"/>
              </a:rPr>
              <a:t>Particle P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4297A27-8D18-4701-9170-0315F1420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24222"/>
              </p:ext>
            </p:extLst>
          </p:nvPr>
        </p:nvGraphicFramePr>
        <p:xfrm>
          <a:off x="4246019" y="1143862"/>
          <a:ext cx="43434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43400" imgH="1574640" progId="Equation.DSMT4">
                  <p:embed/>
                </p:oleObj>
              </mc:Choice>
              <mc:Fallback>
                <p:oleObj name="Equation" r:id="rId6" imgW="4343400" imgH="1574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64297A27-8D18-4701-9170-0315F1420A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46019" y="1143862"/>
                        <a:ext cx="4343400" cy="157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638DAF1-1F98-4CFF-B542-52492BAF4786}"/>
              </a:ext>
            </a:extLst>
          </p:cNvPr>
          <p:cNvSpPr txBox="1"/>
          <p:nvPr/>
        </p:nvSpPr>
        <p:spPr>
          <a:xfrm>
            <a:off x="575284" y="3517674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66"/>
                </a:solidFill>
                <a:latin typeface="Segoe Print" panose="02000600000000000000" pitchFamily="2" charset="0"/>
              </a:rPr>
              <a:t>Particle Q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55B502-826D-42FD-B92A-A25F5B9AEA4F}"/>
              </a:ext>
            </a:extLst>
          </p:cNvPr>
          <p:cNvCxnSpPr>
            <a:cxnSpLocks/>
          </p:cNvCxnSpPr>
          <p:nvPr/>
        </p:nvCxnSpPr>
        <p:spPr>
          <a:xfrm flipH="1">
            <a:off x="1222076" y="4611640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8D533B-0D7A-451F-B694-8127C246C2D9}"/>
              </a:ext>
            </a:extLst>
          </p:cNvPr>
          <p:cNvCxnSpPr>
            <a:cxnSpLocks/>
          </p:cNvCxnSpPr>
          <p:nvPr/>
        </p:nvCxnSpPr>
        <p:spPr>
          <a:xfrm flipH="1" flipV="1">
            <a:off x="1222076" y="4174058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5B275EFA-1BD2-4DD4-AD8F-F8A7885EEE1C}"/>
              </a:ext>
            </a:extLst>
          </p:cNvPr>
          <p:cNvSpPr/>
          <p:nvPr/>
        </p:nvSpPr>
        <p:spPr>
          <a:xfrm>
            <a:off x="1056551" y="4425630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C4193C-6DA6-4B06-9ABA-44E4D481681D}"/>
                  </a:ext>
                </a:extLst>
              </p:cNvPr>
              <p:cNvSpPr txBox="1"/>
              <p:nvPr/>
            </p:nvSpPr>
            <p:spPr>
              <a:xfrm>
                <a:off x="1004998" y="3856228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FF0066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7C4193C-6DA6-4B06-9ABA-44E4D4816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98" y="3856228"/>
                <a:ext cx="469725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8ED19E90-4BF5-4FD6-B1F7-C5996CCD83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494655" y="4574839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DF493D-99F4-4FF9-9DEC-F4AB9FCB185E}"/>
                  </a:ext>
                </a:extLst>
              </p:cNvPr>
              <p:cNvSpPr txBox="1"/>
              <p:nvPr/>
            </p:nvSpPr>
            <p:spPr>
              <a:xfrm>
                <a:off x="987212" y="5008251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mg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FF0066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DF493D-99F4-4FF9-9DEC-F4AB9FCB1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12" y="5008251"/>
                <a:ext cx="469725" cy="351315"/>
              </a:xfrm>
              <a:prstGeom prst="rect">
                <a:avLst/>
              </a:prstGeom>
              <a:blipFill>
                <a:blip r:embed="rId9"/>
                <a:stretch>
                  <a:fillRect r="-6494" b="-122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48C9193-0B2A-4495-BB11-1CE5D13B8708}"/>
              </a:ext>
            </a:extLst>
          </p:cNvPr>
          <p:cNvGrpSpPr/>
          <p:nvPr/>
        </p:nvGrpSpPr>
        <p:grpSpPr>
          <a:xfrm>
            <a:off x="3351922" y="840560"/>
            <a:ext cx="277423" cy="4253619"/>
            <a:chOff x="4423337" y="1003525"/>
            <a:chExt cx="277423" cy="501801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9322A2F-6E40-4E47-9668-461D4719FE00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249EC25-690D-4D1C-87F4-FF60D939D7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9A7E2A0-F26F-4EEC-B0BB-7564A490693B}"/>
              </a:ext>
            </a:extLst>
          </p:cNvPr>
          <p:cNvSpPr txBox="1"/>
          <p:nvPr/>
        </p:nvSpPr>
        <p:spPr>
          <a:xfrm>
            <a:off x="3623004" y="2549385"/>
            <a:ext cx="460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(ii)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75FC12-930F-483B-813A-C29592B59F5F}"/>
              </a:ext>
            </a:extLst>
          </p:cNvPr>
          <p:cNvSpPr txBox="1"/>
          <p:nvPr/>
        </p:nvSpPr>
        <p:spPr>
          <a:xfrm>
            <a:off x="3623004" y="698692"/>
            <a:ext cx="401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(</a:t>
            </a:r>
            <a:r>
              <a:rPr lang="en-GB" sz="1600" err="1">
                <a:solidFill>
                  <a:srgbClr val="82AFFF"/>
                </a:solidFill>
                <a:latin typeface="Segoe Print" panose="02000600000000000000" pitchFamily="2" charset="0"/>
              </a:rPr>
              <a:t>i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F8CD84-8AD5-4C5C-9FB0-00EDF4341BD9}"/>
              </a:ext>
            </a:extLst>
          </p:cNvPr>
          <p:cNvSpPr txBox="1"/>
          <p:nvPr/>
        </p:nvSpPr>
        <p:spPr>
          <a:xfrm>
            <a:off x="4102711" y="2549385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66"/>
                </a:solidFill>
                <a:latin typeface="Segoe Print" panose="02000600000000000000" pitchFamily="2" charset="0"/>
              </a:rPr>
              <a:t>Particle Q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3272800-F1A4-4D73-B337-EEDB476A71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76652"/>
              </p:ext>
            </p:extLst>
          </p:nvPr>
        </p:nvGraphicFramePr>
        <p:xfrm>
          <a:off x="4586389" y="3132615"/>
          <a:ext cx="32131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13000" imgH="2234880" progId="Equation.DSMT4">
                  <p:embed/>
                </p:oleObj>
              </mc:Choice>
              <mc:Fallback>
                <p:oleObj name="Equation" r:id="rId10" imgW="3213000" imgH="2234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3272800-F1A4-4D73-B337-EEDB476A71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86389" y="3132615"/>
                        <a:ext cx="32131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3CA097-6353-44F4-901D-911D3571A51B}"/>
              </a:ext>
            </a:extLst>
          </p:cNvPr>
          <p:cNvCxnSpPr>
            <a:cxnSpLocks/>
            <a:stCxn id="28" idx="4"/>
            <a:endCxn id="29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1151C2D-D3E6-4F0A-9F54-5A7C4E6BB548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14EA5A9-00E8-4457-92D9-3746232A2318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69A087-2034-4E8D-A9C7-C9C0139139E0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FF0066"/>
                </a:solidFill>
                <a:latin typeface="+mj-lt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F5B00B-4AD8-4D3D-B214-8450D52CF8AB}"/>
                  </a:ext>
                </a:extLst>
              </p:cNvPr>
              <p:cNvSpPr txBox="1"/>
              <p:nvPr/>
            </p:nvSpPr>
            <p:spPr>
              <a:xfrm>
                <a:off x="1782707" y="2421671"/>
                <a:ext cx="1429789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0.98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FF0066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FF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FF0066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FF0066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FF0066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F5B00B-4AD8-4D3D-B214-8450D52CF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707" y="2421671"/>
                <a:ext cx="1429789" cy="37882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824F97B-6A10-42B4-BADC-8FD35B1EE822}"/>
              </a:ext>
            </a:extLst>
          </p:cNvPr>
          <p:cNvGrpSpPr/>
          <p:nvPr/>
        </p:nvGrpSpPr>
        <p:grpSpPr>
          <a:xfrm>
            <a:off x="669193" y="635859"/>
            <a:ext cx="343043" cy="311970"/>
            <a:chOff x="169058" y="2851115"/>
            <a:chExt cx="343043" cy="3119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2B2E32-02C4-4175-8F67-150BC5CB1E7B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FF0066"/>
                  </a:solidFill>
                  <a:latin typeface="Segoe Print" panose="02000600000000000000" pitchFamily="2" charset="0"/>
                </a:rPr>
                <a:t>1P.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E87FBD-77CB-4CE5-9B92-62242736EE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A38590-5775-4522-838C-C2353AB3F3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B5F54F2-77FF-4701-9A45-747E1CB0AF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HideAnswer">
            <a:extLst>
              <a:ext uri="{FF2B5EF4-FFF2-40B4-BE49-F238E27FC236}">
                <a16:creationId xmlns:a16="http://schemas.microsoft.com/office/drawing/2014/main" id="{9E23C486-1AE8-457D-A6C4-57C9747870F3}"/>
              </a:ext>
            </a:extLst>
          </p:cNvPr>
          <p:cNvSpPr/>
          <p:nvPr/>
        </p:nvSpPr>
        <p:spPr>
          <a:xfrm rot="5400000">
            <a:off x="120878" y="1784246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ShowAnswer">
            <a:extLst>
              <a:ext uri="{FF2B5EF4-FFF2-40B4-BE49-F238E27FC236}">
                <a16:creationId xmlns:a16="http://schemas.microsoft.com/office/drawing/2014/main" id="{D3A39B1A-8E9D-4439-BF00-1C5F5FC83B8D}"/>
              </a:ext>
            </a:extLst>
          </p:cNvPr>
          <p:cNvSpPr/>
          <p:nvPr/>
        </p:nvSpPr>
        <p:spPr>
          <a:xfrm rot="5400000">
            <a:off x="120878" y="1784246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HideAnswer">
            <a:extLst>
              <a:ext uri="{FF2B5EF4-FFF2-40B4-BE49-F238E27FC236}">
                <a16:creationId xmlns:a16="http://schemas.microsoft.com/office/drawing/2014/main" id="{A3DEAAB6-C4C2-4610-9A72-3A64CB49FA22}"/>
              </a:ext>
            </a:extLst>
          </p:cNvPr>
          <p:cNvSpPr/>
          <p:nvPr/>
        </p:nvSpPr>
        <p:spPr>
          <a:xfrm rot="5400000">
            <a:off x="3807048" y="1784246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ShowAnswer">
            <a:extLst>
              <a:ext uri="{FF2B5EF4-FFF2-40B4-BE49-F238E27FC236}">
                <a16:creationId xmlns:a16="http://schemas.microsoft.com/office/drawing/2014/main" id="{BDEF9C99-A8A3-48E6-882F-336C06CA4EA1}"/>
              </a:ext>
            </a:extLst>
          </p:cNvPr>
          <p:cNvSpPr/>
          <p:nvPr/>
        </p:nvSpPr>
        <p:spPr>
          <a:xfrm rot="5400000">
            <a:off x="3807048" y="1784246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1" name="HideAnswer">
            <a:extLst>
              <a:ext uri="{FF2B5EF4-FFF2-40B4-BE49-F238E27FC236}">
                <a16:creationId xmlns:a16="http://schemas.microsoft.com/office/drawing/2014/main" id="{92D2035D-468C-4478-8CB0-A9D575A6C6E2}"/>
              </a:ext>
            </a:extLst>
          </p:cNvPr>
          <p:cNvSpPr/>
          <p:nvPr/>
        </p:nvSpPr>
        <p:spPr>
          <a:xfrm rot="5400000">
            <a:off x="3807048" y="3418184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2" name="ShowAnswer">
            <a:extLst>
              <a:ext uri="{FF2B5EF4-FFF2-40B4-BE49-F238E27FC236}">
                <a16:creationId xmlns:a16="http://schemas.microsoft.com/office/drawing/2014/main" id="{F879498D-D852-42F9-AE7B-ABC96C897179}"/>
              </a:ext>
            </a:extLst>
          </p:cNvPr>
          <p:cNvSpPr/>
          <p:nvPr/>
        </p:nvSpPr>
        <p:spPr>
          <a:xfrm rot="5400000">
            <a:off x="3807048" y="3418184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 animBg="1"/>
      <p:bldP spid="6" grpId="1" animBg="1"/>
      <p:bldP spid="7" grpId="0"/>
      <p:bldP spid="7" grpId="1"/>
      <p:bldP spid="8" grpId="0"/>
      <p:bldP spid="8" grpId="1"/>
      <p:bldP spid="10" grpId="0"/>
      <p:bldP spid="10" grpId="1"/>
      <p:bldP spid="11" grpId="0"/>
      <p:bldP spid="11" grpId="1"/>
      <p:bldP spid="13" grpId="0"/>
      <p:bldP spid="13" grpId="1"/>
      <p:bldP spid="16" grpId="0" animBg="1"/>
      <p:bldP spid="16" grpId="1" animBg="1"/>
      <p:bldP spid="17" grpId="0"/>
      <p:bldP spid="17" grpId="1"/>
      <p:bldP spid="19" grpId="0"/>
      <p:bldP spid="19" grpId="1"/>
      <p:bldP spid="25" grpId="0"/>
      <p:bldP spid="31" grpId="0"/>
      <p:bldP spid="31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A411DE0C-899C-47CB-AD02-DBDB735838B8}"/>
              </a:ext>
            </a:extLst>
          </p:cNvPr>
          <p:cNvSpPr/>
          <p:nvPr/>
        </p:nvSpPr>
        <p:spPr>
          <a:xfrm>
            <a:off x="4322326" y="3575999"/>
            <a:ext cx="499921" cy="4999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8FC5F9-02EB-40E3-BE17-AB636612A186}"/>
              </a:ext>
            </a:extLst>
          </p:cNvPr>
          <p:cNvSpPr txBox="1"/>
          <p:nvPr/>
        </p:nvSpPr>
        <p:spPr>
          <a:xfrm>
            <a:off x="5361519" y="3114674"/>
            <a:ext cx="109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Object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E64874-1B13-4D8B-8025-01C450BED5C5}"/>
              </a:ext>
            </a:extLst>
          </p:cNvPr>
          <p:cNvSpPr/>
          <p:nvPr/>
        </p:nvSpPr>
        <p:spPr>
          <a:xfrm>
            <a:off x="4075583" y="4086007"/>
            <a:ext cx="1032511" cy="6400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D4EA90-1389-42A0-B64C-0FB17816416D}"/>
              </a:ext>
            </a:extLst>
          </p:cNvPr>
          <p:cNvSpPr/>
          <p:nvPr/>
        </p:nvSpPr>
        <p:spPr>
          <a:xfrm>
            <a:off x="1576596" y="1048647"/>
            <a:ext cx="5983079" cy="170645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0E6135-19EE-4401-BFDA-C96692DBB536}"/>
              </a:ext>
            </a:extLst>
          </p:cNvPr>
          <p:cNvSpPr/>
          <p:nvPr/>
        </p:nvSpPr>
        <p:spPr>
          <a:xfrm>
            <a:off x="1736658" y="856890"/>
            <a:ext cx="2649821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180000" rIns="180000">
            <a:spAutoFit/>
          </a:bodyPr>
          <a:lstStyle/>
          <a:p>
            <a:pPr lvl="0"/>
            <a:r>
              <a:rPr lang="en-GB" sz="20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Newton’s 3</a:t>
            </a:r>
            <a:r>
              <a:rPr lang="en-GB" sz="2000" b="1" cap="all" baseline="30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rd</a:t>
            </a:r>
            <a:r>
              <a:rPr lang="en-GB" sz="20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820D0-8D04-467B-B662-6DFCA6A2BA98}"/>
              </a:ext>
            </a:extLst>
          </p:cNvPr>
          <p:cNvSpPr/>
          <p:nvPr/>
        </p:nvSpPr>
        <p:spPr>
          <a:xfrm>
            <a:off x="2010623" y="1212502"/>
            <a:ext cx="5293031" cy="128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If object A exerts a force on object B, then object B exerts a force of </a:t>
            </a:r>
            <a:r>
              <a:rPr lang="en-GB" i="1" u="sng">
                <a:solidFill>
                  <a:schemeClr val="bg1"/>
                </a:solidFill>
                <a:latin typeface="Century Gothic" panose="020B0502020202020204" pitchFamily="34" charset="0"/>
              </a:rPr>
              <a:t>equal magnitude</a:t>
            </a: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 but in the </a:t>
            </a:r>
            <a:r>
              <a:rPr lang="en-GB" i="1" u="sng">
                <a:solidFill>
                  <a:schemeClr val="bg1"/>
                </a:solidFill>
                <a:latin typeface="Century Gothic" panose="020B0502020202020204" pitchFamily="34" charset="0"/>
              </a:rPr>
              <a:t>opposite direction</a:t>
            </a:r>
            <a:r>
              <a:rPr lang="en-GB" i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on 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8EEE28-A26B-402A-93FB-169AED00BBBD}"/>
              </a:ext>
            </a:extLst>
          </p:cNvPr>
          <p:cNvGrpSpPr/>
          <p:nvPr/>
        </p:nvGrpSpPr>
        <p:grpSpPr>
          <a:xfrm>
            <a:off x="3742232" y="4726084"/>
            <a:ext cx="1669232" cy="132026"/>
            <a:chOff x="5511188" y="4861560"/>
            <a:chExt cx="1669232" cy="13202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DD6FF2-A074-4BCB-91F1-8F81972B13DE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420325-FC03-4355-83A6-A90A2832FA04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D627D6-1515-4FA7-966C-A8877CD5701A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8C42558-E821-48F0-A1CC-710331E80B70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D48CC67-99AF-4B7A-90F0-226628AC0396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C84AFC-D4CC-4530-BF34-988CC3648A30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39E9558-ECB8-4A45-800D-ACA0B4D3B80A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5E6A90-0FA0-4C1E-AA85-2A713DB9CE1C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06567F7-3ED3-4CAE-96E7-6BED58723624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E9A7DF3-24E0-489E-8B27-36CD03B8A84C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E6482EC-E12F-4202-9D88-F472850C6904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99D47128-A44E-4BF2-B663-40287520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/>
              <a:t>Connected Particles </a:t>
            </a:r>
            <a:r>
              <a:rPr lang="en-GB" sz="2200">
                <a:latin typeface="Webdings" panose="05030102010509060703" pitchFamily="18" charset="2"/>
              </a:rPr>
              <a:t>4</a:t>
            </a:r>
            <a:r>
              <a:rPr lang="en-GB" sz="2200"/>
              <a:t> key facts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67E07D1-5373-46B5-9FBB-BC1BC980CD1D}"/>
              </a:ext>
            </a:extLst>
          </p:cNvPr>
          <p:cNvSpPr/>
          <p:nvPr/>
        </p:nvSpPr>
        <p:spPr>
          <a:xfrm rot="15864481" flipH="1">
            <a:off x="4913170" y="3285831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F3BA86B-4C4B-4683-9F1E-DD13A5DC36B7}"/>
              </a:ext>
            </a:extLst>
          </p:cNvPr>
          <p:cNvSpPr/>
          <p:nvPr/>
        </p:nvSpPr>
        <p:spPr>
          <a:xfrm rot="16200000" flipH="1" flipV="1">
            <a:off x="3549548" y="3760858"/>
            <a:ext cx="431501" cy="410481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266C048-6DDF-460C-BA5B-4501BBC3DBE5}"/>
              </a:ext>
            </a:extLst>
          </p:cNvPr>
          <p:cNvSpPr txBox="1"/>
          <p:nvPr/>
        </p:nvSpPr>
        <p:spPr>
          <a:xfrm>
            <a:off x="2502032" y="3589853"/>
            <a:ext cx="1090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Object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68874E-AD6D-4EA8-991D-B6A9022AECA2}"/>
              </a:ext>
            </a:extLst>
          </p:cNvPr>
          <p:cNvSpPr txBox="1"/>
          <p:nvPr/>
        </p:nvSpPr>
        <p:spPr>
          <a:xfrm>
            <a:off x="5369897" y="3124018"/>
            <a:ext cx="1090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Object A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786182-D0BD-4C2B-A848-752FD4340B51}"/>
              </a:ext>
            </a:extLst>
          </p:cNvPr>
          <p:cNvSpPr/>
          <p:nvPr/>
        </p:nvSpPr>
        <p:spPr>
          <a:xfrm rot="15864481" flipH="1">
            <a:off x="4921548" y="3295175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8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5307-C8C9-4DC5-B00F-62A8C7033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13" y="131573"/>
            <a:ext cx="6185398" cy="378821"/>
          </a:xfrm>
        </p:spPr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Further Example-Problem Pairs (OCR Question)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3CA097-6353-44F4-901D-911D3571A51B}"/>
              </a:ext>
            </a:extLst>
          </p:cNvPr>
          <p:cNvCxnSpPr>
            <a:cxnSpLocks/>
            <a:stCxn id="28" idx="4"/>
            <a:endCxn id="29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1151C2D-D3E6-4F0A-9F54-5A7C4E6BB548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14EA5A9-00E8-4457-92D9-3746232A2318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FF0066"/>
                </a:solidFill>
                <a:latin typeface="+mj-lt"/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069A087-2034-4E8D-A9C7-C9C0139139E0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24F97B-6A10-42B4-BADC-8FD35B1EE822}"/>
              </a:ext>
            </a:extLst>
          </p:cNvPr>
          <p:cNvGrpSpPr/>
          <p:nvPr/>
        </p:nvGrpSpPr>
        <p:grpSpPr>
          <a:xfrm>
            <a:off x="669193" y="635859"/>
            <a:ext cx="343043" cy="311970"/>
            <a:chOff x="169058" y="2851115"/>
            <a:chExt cx="343043" cy="3119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2B2E32-02C4-4175-8F67-150BC5CB1E7B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FF0066"/>
                  </a:solidFill>
                  <a:latin typeface="Segoe Print" panose="02000600000000000000" pitchFamily="2" charset="0"/>
                </a:rPr>
                <a:t>1P.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BE87FBD-77CB-4CE5-9B92-62242736EE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CA38590-5775-4522-838C-C2353AB3F3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B5F54F2-77FF-4701-9A45-747E1CB0AF2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HideAnswer">
            <a:extLst>
              <a:ext uri="{FF2B5EF4-FFF2-40B4-BE49-F238E27FC236}">
                <a16:creationId xmlns:a16="http://schemas.microsoft.com/office/drawing/2014/main" id="{9E23C486-1AE8-457D-A6C4-57C9747870F3}"/>
              </a:ext>
            </a:extLst>
          </p:cNvPr>
          <p:cNvSpPr/>
          <p:nvPr/>
        </p:nvSpPr>
        <p:spPr>
          <a:xfrm rot="5400000">
            <a:off x="2662203" y="643954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ShowAnswer">
            <a:extLst>
              <a:ext uri="{FF2B5EF4-FFF2-40B4-BE49-F238E27FC236}">
                <a16:creationId xmlns:a16="http://schemas.microsoft.com/office/drawing/2014/main" id="{D3A39B1A-8E9D-4439-BF00-1C5F5FC83B8D}"/>
              </a:ext>
            </a:extLst>
          </p:cNvPr>
          <p:cNvSpPr/>
          <p:nvPr/>
        </p:nvSpPr>
        <p:spPr>
          <a:xfrm rot="5400000">
            <a:off x="2662203" y="643954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EC5886-28D7-412C-8ADD-AF4513599E2F}"/>
              </a:ext>
            </a:extLst>
          </p:cNvPr>
          <p:cNvSpPr txBox="1"/>
          <p:nvPr/>
        </p:nvSpPr>
        <p:spPr>
          <a:xfrm>
            <a:off x="3178867" y="698692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(iii)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BB8D93-2101-4444-99E2-5BE078CECC2C}"/>
              </a:ext>
            </a:extLst>
          </p:cNvPr>
          <p:cNvSpPr txBox="1"/>
          <p:nvPr/>
        </p:nvSpPr>
        <p:spPr>
          <a:xfrm>
            <a:off x="3658703" y="715105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66"/>
                </a:solidFill>
                <a:latin typeface="Segoe Print" panose="02000600000000000000" pitchFamily="2" charset="0"/>
              </a:rPr>
              <a:t>Particle Q</a:t>
            </a: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2247239-D81E-4745-B911-1554EDB18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701829"/>
              </p:ext>
            </p:extLst>
          </p:nvPr>
        </p:nvGraphicFramePr>
        <p:xfrm>
          <a:off x="5683250" y="1465263"/>
          <a:ext cx="2540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685800" progId="Equation.DSMT4">
                  <p:embed/>
                </p:oleObj>
              </mc:Choice>
              <mc:Fallback>
                <p:oleObj name="Equation" r:id="rId2" imgW="2539800" imgH="6858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2247239-D81E-4745-B911-1554EDB185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83250" y="1465263"/>
                        <a:ext cx="2540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EC968459-DD7A-4F6F-AD94-5FE619267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1165"/>
              </p:ext>
            </p:extLst>
          </p:nvPr>
        </p:nvGraphicFramePr>
        <p:xfrm>
          <a:off x="3328988" y="1243013"/>
          <a:ext cx="1498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320" imgH="1447560" progId="Equation.DSMT4">
                  <p:embed/>
                </p:oleObj>
              </mc:Choice>
              <mc:Fallback>
                <p:oleObj name="Equation" r:id="rId4" imgW="1498320" imgH="144756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EC968459-DD7A-4F6F-AD94-5FE6192678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28988" y="1243013"/>
                        <a:ext cx="14986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F431351-7F3E-4F6B-A5B5-066093967D65}"/>
              </a:ext>
            </a:extLst>
          </p:cNvPr>
          <p:cNvSpPr txBox="1"/>
          <p:nvPr/>
        </p:nvSpPr>
        <p:spPr>
          <a:xfrm>
            <a:off x="3178867" y="286029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(iv)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966AF3-6156-4617-A9ED-B5086E4AE294}"/>
              </a:ext>
            </a:extLst>
          </p:cNvPr>
          <p:cNvSpPr txBox="1"/>
          <p:nvPr/>
        </p:nvSpPr>
        <p:spPr>
          <a:xfrm>
            <a:off x="3658703" y="2876709"/>
            <a:ext cx="2917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66"/>
                </a:solidFill>
                <a:latin typeface="Segoe Print" panose="02000600000000000000" pitchFamily="2" charset="0"/>
              </a:rPr>
              <a:t>Particle P (during freefall)</a:t>
            </a:r>
          </a:p>
        </p:txBody>
      </p: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BFF5B11-E016-4125-B4B2-AFB7E7EAD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886230"/>
              </p:ext>
            </p:extLst>
          </p:nvPr>
        </p:nvGraphicFramePr>
        <p:xfrm>
          <a:off x="3322638" y="3409950"/>
          <a:ext cx="15113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1473120" progId="Equation.DSMT4">
                  <p:embed/>
                </p:oleObj>
              </mc:Choice>
              <mc:Fallback>
                <p:oleObj name="Equation" r:id="rId6" imgW="1511280" imgH="147312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BFF5B11-E016-4125-B4B2-AFB7E7EAD4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22638" y="3409950"/>
                        <a:ext cx="15113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A2BDB142-AC73-4633-A187-C002CA90F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379645"/>
              </p:ext>
            </p:extLst>
          </p:nvPr>
        </p:nvGraphicFramePr>
        <p:xfrm>
          <a:off x="1804988" y="5190964"/>
          <a:ext cx="604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045120" imgH="291960" progId="Equation.DSMT4">
                  <p:embed/>
                </p:oleObj>
              </mc:Choice>
              <mc:Fallback>
                <p:oleObj name="Equation" r:id="rId8" imgW="6045120" imgH="29196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A2BDB142-AC73-4633-A187-C002CA90F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4988" y="5190964"/>
                        <a:ext cx="6045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F2D8BC7-13DF-4C41-8B09-FB578CD3E722}"/>
              </a:ext>
            </a:extLst>
          </p:cNvPr>
          <p:cNvSpPr/>
          <p:nvPr/>
        </p:nvSpPr>
        <p:spPr>
          <a:xfrm rot="11771617">
            <a:off x="6978713" y="1075630"/>
            <a:ext cx="334926" cy="364527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82AF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CD10BA64-2D60-48D5-AA93-DBFF3D49F3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455080"/>
              </p:ext>
            </p:extLst>
          </p:nvPr>
        </p:nvGraphicFramePr>
        <p:xfrm>
          <a:off x="6755679" y="799488"/>
          <a:ext cx="144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279360" progId="Equation.DSMT4">
                  <p:embed/>
                </p:oleObj>
              </mc:Choice>
              <mc:Fallback>
                <p:oleObj name="Equation" r:id="rId10" imgW="1447560" imgH="27936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CD10BA64-2D60-48D5-AA93-DBFF3D49F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55679" y="799488"/>
                        <a:ext cx="144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Oval 54">
            <a:extLst>
              <a:ext uri="{FF2B5EF4-FFF2-40B4-BE49-F238E27FC236}">
                <a16:creationId xmlns:a16="http://schemas.microsoft.com/office/drawing/2014/main" id="{D3555CFD-D7CD-4809-A7C4-1B239683E322}"/>
              </a:ext>
            </a:extLst>
          </p:cNvPr>
          <p:cNvSpPr/>
          <p:nvPr/>
        </p:nvSpPr>
        <p:spPr>
          <a:xfrm>
            <a:off x="1564625" y="1458207"/>
            <a:ext cx="581800" cy="58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Nexa Demo Light" panose="02000000000000000000" pitchFamily="50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2C6354A-91FC-4E85-9400-FE711879C08C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2142763" y="1774161"/>
            <a:ext cx="3662" cy="18032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37B0DB-024D-4C57-818C-6F73C42D8934}"/>
              </a:ext>
            </a:extLst>
          </p:cNvPr>
          <p:cNvCxnSpPr>
            <a:cxnSpLocks/>
          </p:cNvCxnSpPr>
          <p:nvPr/>
        </p:nvCxnSpPr>
        <p:spPr>
          <a:xfrm>
            <a:off x="1569147" y="1749108"/>
            <a:ext cx="0" cy="7438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0E8892B8-8FD6-4142-9C81-ACD8D0ED09CA}"/>
              </a:ext>
            </a:extLst>
          </p:cNvPr>
          <p:cNvSpPr/>
          <p:nvPr/>
        </p:nvSpPr>
        <p:spPr>
          <a:xfrm>
            <a:off x="1418386" y="2500146"/>
            <a:ext cx="268800" cy="268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Nexa Demo Light" panose="02000000000000000000" pitchFamily="50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EDA7EB-5337-4582-8854-C796AC3F828F}"/>
              </a:ext>
            </a:extLst>
          </p:cNvPr>
          <p:cNvSpPr/>
          <p:nvPr/>
        </p:nvSpPr>
        <p:spPr>
          <a:xfrm>
            <a:off x="2008363" y="3577363"/>
            <a:ext cx="268800" cy="268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Nexa Demo Light" panose="02000000000000000000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5DA2BDF-266F-4DBB-8C32-2024A389C4E3}"/>
              </a:ext>
            </a:extLst>
          </p:cNvPr>
          <p:cNvSpPr txBox="1"/>
          <p:nvPr/>
        </p:nvSpPr>
        <p:spPr>
          <a:xfrm>
            <a:off x="1161490" y="2269962"/>
            <a:ext cx="403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P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CC02F2D-6A51-4D92-A330-61E33F1F6FF6}"/>
              </a:ext>
            </a:extLst>
          </p:cNvPr>
          <p:cNvSpPr txBox="1"/>
          <p:nvPr/>
        </p:nvSpPr>
        <p:spPr>
          <a:xfrm>
            <a:off x="2163022" y="3300087"/>
            <a:ext cx="414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Q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AEED76E-26E6-41C2-B375-B0452A134D99}"/>
              </a:ext>
            </a:extLst>
          </p:cNvPr>
          <p:cNvCxnSpPr/>
          <p:nvPr/>
        </p:nvCxnSpPr>
        <p:spPr>
          <a:xfrm>
            <a:off x="1708243" y="3854059"/>
            <a:ext cx="8690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BBBABB1-F054-476C-AEAF-A222FA5BBE35}"/>
              </a:ext>
            </a:extLst>
          </p:cNvPr>
          <p:cNvCxnSpPr>
            <a:cxnSpLocks/>
          </p:cNvCxnSpPr>
          <p:nvPr/>
        </p:nvCxnSpPr>
        <p:spPr>
          <a:xfrm>
            <a:off x="1154823" y="3300087"/>
            <a:ext cx="0" cy="54607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CD09EB5-4253-4B74-AB0C-593333EA1646}"/>
              </a:ext>
            </a:extLst>
          </p:cNvPr>
          <p:cNvCxnSpPr>
            <a:cxnSpLocks/>
          </p:cNvCxnSpPr>
          <p:nvPr/>
        </p:nvCxnSpPr>
        <p:spPr>
          <a:xfrm>
            <a:off x="1154823" y="2699740"/>
            <a:ext cx="0" cy="54607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9EA7910-6C8C-4DFB-BFE5-851BCEBAEE14}"/>
              </a:ext>
            </a:extLst>
          </p:cNvPr>
          <p:cNvSpPr txBox="1"/>
          <p:nvPr/>
        </p:nvSpPr>
        <p:spPr>
          <a:xfrm>
            <a:off x="189369" y="2844137"/>
            <a:ext cx="1107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0.36 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9971E9-2BE3-4908-AAC5-FE7142227384}"/>
              </a:ext>
            </a:extLst>
          </p:cNvPr>
          <p:cNvSpPr txBox="1"/>
          <p:nvPr/>
        </p:nvSpPr>
        <p:spPr>
          <a:xfrm>
            <a:off x="122891" y="3419834"/>
            <a:ext cx="1107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0.36 m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AD08CE1-3322-43E9-8E05-2370595640DA}"/>
              </a:ext>
            </a:extLst>
          </p:cNvPr>
          <p:cNvCxnSpPr/>
          <p:nvPr/>
        </p:nvCxnSpPr>
        <p:spPr>
          <a:xfrm>
            <a:off x="-37740" y="3260402"/>
            <a:ext cx="198572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EBDAE30-330E-415B-B83D-D51AE623DD51}"/>
              </a:ext>
            </a:extLst>
          </p:cNvPr>
          <p:cNvSpPr/>
          <p:nvPr/>
        </p:nvSpPr>
        <p:spPr>
          <a:xfrm rot="20929838">
            <a:off x="1276193" y="3373385"/>
            <a:ext cx="334926" cy="899097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82AFFF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03C57BE-C845-4A8E-849B-16E5E8C5C29A}"/>
              </a:ext>
            </a:extLst>
          </p:cNvPr>
          <p:cNvSpPr txBox="1"/>
          <p:nvPr/>
        </p:nvSpPr>
        <p:spPr>
          <a:xfrm>
            <a:off x="467777" y="4352044"/>
            <a:ext cx="1726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Original height</a:t>
            </a:r>
          </a:p>
        </p:txBody>
      </p:sp>
      <p:sp>
        <p:nvSpPr>
          <p:cNvPr id="79" name="HideAnswer">
            <a:extLst>
              <a:ext uri="{FF2B5EF4-FFF2-40B4-BE49-F238E27FC236}">
                <a16:creationId xmlns:a16="http://schemas.microsoft.com/office/drawing/2014/main" id="{C7B71208-DD8B-4268-A7EA-60DD751B136D}"/>
              </a:ext>
            </a:extLst>
          </p:cNvPr>
          <p:cNvSpPr/>
          <p:nvPr/>
        </p:nvSpPr>
        <p:spPr>
          <a:xfrm rot="5400000">
            <a:off x="2662203" y="2793649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0" name="ShowAnswer">
            <a:extLst>
              <a:ext uri="{FF2B5EF4-FFF2-40B4-BE49-F238E27FC236}">
                <a16:creationId xmlns:a16="http://schemas.microsoft.com/office/drawing/2014/main" id="{B43187C9-F2A1-4CB9-A347-65ABC4E4E335}"/>
              </a:ext>
            </a:extLst>
          </p:cNvPr>
          <p:cNvSpPr/>
          <p:nvPr/>
        </p:nvSpPr>
        <p:spPr>
          <a:xfrm rot="5400000">
            <a:off x="2662203" y="2793649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50700D1-7A45-4183-8EBD-A4510FC34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633162"/>
              </p:ext>
            </p:extLst>
          </p:nvPr>
        </p:nvGraphicFramePr>
        <p:xfrm>
          <a:off x="5485679" y="3638641"/>
          <a:ext cx="25400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9800" imgH="1180800" progId="Equation.DSMT4">
                  <p:embed/>
                </p:oleObj>
              </mc:Choice>
              <mc:Fallback>
                <p:oleObj name="Equation" r:id="rId12" imgW="2539800" imgH="11808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850700D1-7A45-4183-8EBD-A4510FC347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679" y="3638641"/>
                        <a:ext cx="25400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3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7" grpId="0" animBg="1"/>
      <p:bldP spid="37" grpId="1" animBg="1"/>
      <p:bldP spid="38" grpId="0" animBg="1"/>
      <p:bldP spid="38" grpId="1" animBg="1"/>
      <p:bldP spid="44" grpId="0"/>
      <p:bldP spid="44" grpId="1"/>
      <p:bldP spid="48" grpId="0"/>
      <p:bldP spid="48" grpId="1"/>
      <p:bldP spid="52" grpId="0" animBg="1"/>
      <p:bldP spid="52" grpId="1" animBg="1"/>
      <p:bldP spid="55" grpId="0" animBg="1"/>
      <p:bldP spid="55" grpId="1" animBg="1"/>
      <p:bldP spid="58" grpId="0" animBg="1"/>
      <p:bldP spid="58" grpId="1" animBg="1"/>
      <p:bldP spid="59" grpId="0" animBg="1"/>
      <p:bldP spid="59" grpId="1" animBg="1"/>
      <p:bldP spid="60" grpId="0"/>
      <p:bldP spid="60" grpId="1"/>
      <p:bldP spid="61" grpId="0"/>
      <p:bldP spid="61" grpId="1"/>
      <p:bldP spid="73" grpId="0"/>
      <p:bldP spid="73" grpId="1"/>
      <p:bldP spid="74" grpId="0"/>
      <p:bldP spid="74" grpId="1"/>
      <p:bldP spid="77" grpId="0" animBg="1"/>
      <p:bldP spid="77" grpId="1" animBg="1"/>
      <p:bldP spid="78" grpId="0"/>
      <p:bldP spid="78" grpId="1"/>
      <p:bldP spid="79" grpId="0" animBg="1"/>
      <p:bldP spid="79" grpId="1" animBg="1"/>
      <p:bldP spid="80" grpId="0" animBg="1"/>
      <p:bldP spid="8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6C907C-DF98-43E0-93F0-CCA386E4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16" y="725157"/>
            <a:ext cx="6011862" cy="370367"/>
          </a:xfrm>
        </p:spPr>
        <p:txBody>
          <a:bodyPr>
            <a:noAutofit/>
          </a:bodyPr>
          <a:lstStyle/>
          <a:p>
            <a:r>
              <a:rPr lang="en-GB" sz="2400"/>
              <a:t>Pulleys – Practice Questions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3D7534-0C3F-4A99-80EE-A373EFE06E7B}"/>
              </a:ext>
            </a:extLst>
          </p:cNvPr>
          <p:cNvSpPr/>
          <p:nvPr/>
        </p:nvSpPr>
        <p:spPr>
          <a:xfrm>
            <a:off x="1541126" y="1465037"/>
            <a:ext cx="5905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Suggested time: 30-40 minutes.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A364E-9601-4F9B-8F34-748179C435B9}"/>
                  </a:ext>
                </a:extLst>
              </p:cNvPr>
              <p:cNvSpPr/>
              <p:nvPr/>
            </p:nvSpPr>
            <p:spPr>
              <a:xfrm>
                <a:off x="1541126" y="1953021"/>
                <a:ext cx="5905344" cy="283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b="1">
                    <a:latin typeface="Century Gothic" panose="020B0502020202020204" pitchFamily="34" charset="0"/>
                  </a:rPr>
                  <a:t>For all questions, 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𝐦𝐬</m:t>
                        </m:r>
                      </m:e>
                      <m:sup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>
                    <a:latin typeface="Century Gothic" panose="020B0502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A364E-9601-4F9B-8F34-748179C43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6" y="1953021"/>
                <a:ext cx="5905344" cy="283219"/>
              </a:xfrm>
              <a:prstGeom prst="rect">
                <a:avLst/>
              </a:prstGeom>
              <a:blipFill>
                <a:blip r:embed="rId2"/>
                <a:stretch>
                  <a:fillRect l="-2477" t="-25532" b="-48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F59A9FAC-C380-4E3F-8CBD-FD311DA2D3E2}"/>
              </a:ext>
            </a:extLst>
          </p:cNvPr>
          <p:cNvSpPr/>
          <p:nvPr/>
        </p:nvSpPr>
        <p:spPr>
          <a:xfrm>
            <a:off x="1541126" y="2447225"/>
            <a:ext cx="5905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cap="all">
                <a:latin typeface="Century Gothic" panose="020B0502020202020204" pitchFamily="34" charset="0"/>
              </a:rPr>
              <a:t>Check your answers using the solutions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179E8D-EE90-477E-9C21-E3C8551AB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01678"/>
              </p:ext>
            </p:extLst>
          </p:nvPr>
        </p:nvGraphicFramePr>
        <p:xfrm>
          <a:off x="1570616" y="3160395"/>
          <a:ext cx="6011862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32939264"/>
                    </a:ext>
                  </a:extLst>
                </a:gridCol>
                <a:gridCol w="4503102">
                  <a:extLst>
                    <a:ext uri="{9D8B030D-6E8A-4147-A177-3AD203B41FA5}">
                      <a16:colId xmlns:a16="http://schemas.microsoft.com/office/drawing/2014/main" val="2832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Question(s)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5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Optional question – similar to 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580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5-6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Minimum expected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84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Additional 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387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67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78E42D-3568-46C9-9457-66FD86C1E808}"/>
              </a:ext>
            </a:extLst>
          </p:cNvPr>
          <p:cNvSpPr/>
          <p:nvPr/>
        </p:nvSpPr>
        <p:spPr>
          <a:xfrm>
            <a:off x="1401023" y="263694"/>
            <a:ext cx="3170977" cy="89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>
                <a:solidFill>
                  <a:schemeClr val="bg1"/>
                </a:solidFill>
                <a:latin typeface="Century Gothic" panose="020B0502020202020204" pitchFamily="34" charset="0"/>
              </a:rPr>
              <a:t>Note: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BBEF98-7AF1-41F8-A389-43E133AD39F7}"/>
              </a:ext>
            </a:extLst>
          </p:cNvPr>
          <p:cNvSpPr/>
          <p:nvPr/>
        </p:nvSpPr>
        <p:spPr>
          <a:xfrm>
            <a:off x="1476539" y="1160350"/>
            <a:ext cx="6950009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The following questions are from an older AQA specification.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A0406-9BD7-46C5-8C82-10B732EF5224}"/>
                  </a:ext>
                </a:extLst>
              </p:cNvPr>
              <p:cNvSpPr/>
              <p:nvPr/>
            </p:nvSpPr>
            <p:spPr>
              <a:xfrm>
                <a:off x="1476539" y="1809336"/>
                <a:ext cx="5789424" cy="879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In the old spec, we used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sSup>
                      <m:sSupPr>
                        <m:ctrlP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GB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and gave answers to 3 </a:t>
                </a:r>
                <a:r>
                  <a:rPr lang="en-GB" b="1" err="1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s.f.</a:t>
                </a:r>
                <a:endParaRPr lang="en-GB" b="1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85A0406-9BD7-46C5-8C82-10B732EF52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539" y="1809336"/>
                <a:ext cx="5789424" cy="879151"/>
              </a:xfrm>
              <a:prstGeom prst="rect">
                <a:avLst/>
              </a:prstGeom>
              <a:blipFill>
                <a:blip r:embed="rId2"/>
                <a:stretch>
                  <a:fillRect l="-842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EC48E636-9A5D-455C-B536-187BF0AD042B}"/>
              </a:ext>
            </a:extLst>
          </p:cNvPr>
          <p:cNvSpPr/>
          <p:nvPr/>
        </p:nvSpPr>
        <p:spPr>
          <a:xfrm>
            <a:off x="1476539" y="2962887"/>
            <a:ext cx="5789424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In your specification you need to use “a suitable degree of accuracy”.</a:t>
            </a:r>
          </a:p>
        </p:txBody>
      </p:sp>
    </p:spTree>
    <p:extLst>
      <p:ext uri="{BB962C8B-B14F-4D97-AF65-F5344CB8AC3E}">
        <p14:creationId xmlns:p14="http://schemas.microsoft.com/office/powerpoint/2010/main" val="14522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2C68-1CA6-4F8C-B004-B7F7C06D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9D614E8-CB68-42C8-8791-563E7E4CC11E}"/>
                  </a:ext>
                </a:extLst>
              </p:cNvPr>
              <p:cNvSpPr/>
              <p:nvPr/>
            </p:nvSpPr>
            <p:spPr>
              <a:xfrm>
                <a:off x="1085759" y="661002"/>
                <a:ext cx="6473915" cy="2292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Particles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, of masses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0.4 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respectively, are joined by a light inextensible string which passes over a smooth pulley. The particles are released from rest at the same height above a horizontal surface.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begins to descend with acceleration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</a:rPr>
                      <m:t>2.45 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p>
                        <m:r>
                          <a:rPr lang="en-GB" sz="160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and reaches the surface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after being released.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Subsequently,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remains at rest and P never reaches the pulley.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9D614E8-CB68-42C8-8791-563E7E4CC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759" y="661002"/>
                <a:ext cx="6473915" cy="2292872"/>
              </a:xfrm>
              <a:prstGeom prst="rect">
                <a:avLst/>
              </a:prstGeom>
              <a:blipFill>
                <a:blip r:embed="rId2"/>
                <a:stretch>
                  <a:fillRect l="-471" b="-1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48F8B54-6368-4000-8EA1-4462CD441646}"/>
              </a:ext>
            </a:extLst>
          </p:cNvPr>
          <p:cNvGrpSpPr/>
          <p:nvPr/>
        </p:nvGrpSpPr>
        <p:grpSpPr>
          <a:xfrm>
            <a:off x="7673688" y="2749949"/>
            <a:ext cx="850617" cy="1630557"/>
            <a:chOff x="8577767" y="1200530"/>
            <a:chExt cx="553543" cy="106109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8AAB0BB-CACE-4414-96E0-69D6CEF004BE}"/>
                </a:ext>
              </a:extLst>
            </p:cNvPr>
            <p:cNvSpPr/>
            <p:nvPr/>
          </p:nvSpPr>
          <p:spPr>
            <a:xfrm>
              <a:off x="8667611" y="1200530"/>
              <a:ext cx="378609" cy="378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18729EE-6930-4D22-B84B-8B36637C8FE4}"/>
                </a:ext>
              </a:extLst>
            </p:cNvPr>
            <p:cNvCxnSpPr/>
            <p:nvPr/>
          </p:nvCxnSpPr>
          <p:spPr>
            <a:xfrm flipH="1">
              <a:off x="8665229" y="1389835"/>
              <a:ext cx="2382" cy="6918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E35D6D-0100-41FC-9A61-1E1275576F54}"/>
                </a:ext>
              </a:extLst>
            </p:cNvPr>
            <p:cNvCxnSpPr/>
            <p:nvPr/>
          </p:nvCxnSpPr>
          <p:spPr>
            <a:xfrm flipH="1">
              <a:off x="9043849" y="1389835"/>
              <a:ext cx="2382" cy="6918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E29F5B9-F01E-445E-AD45-8A99E8718776}"/>
                </a:ext>
              </a:extLst>
            </p:cNvPr>
            <p:cNvSpPr/>
            <p:nvPr/>
          </p:nvSpPr>
          <p:spPr>
            <a:xfrm>
              <a:off x="8956387" y="2084319"/>
              <a:ext cx="174923" cy="1749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025615-4F54-4F4B-9302-532DDD9AFDEF}"/>
                </a:ext>
              </a:extLst>
            </p:cNvPr>
            <p:cNvSpPr/>
            <p:nvPr/>
          </p:nvSpPr>
          <p:spPr>
            <a:xfrm>
              <a:off x="8577767" y="2086700"/>
              <a:ext cx="174923" cy="1749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Century Gothic" panose="020B0502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7FC04-F886-40EB-8BCF-358D7CF3058D}"/>
                  </a:ext>
                </a:extLst>
              </p:cNvPr>
              <p:cNvSpPr txBox="1"/>
              <p:nvPr/>
            </p:nvSpPr>
            <p:spPr>
              <a:xfrm>
                <a:off x="7595860" y="4405148"/>
                <a:ext cx="440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60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C7FC04-F886-40EB-8BCF-358D7CF30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860" y="4405148"/>
                <a:ext cx="44077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86E468-B092-47C3-B85F-3D9F47ADA0C2}"/>
                  </a:ext>
                </a:extLst>
              </p:cNvPr>
              <p:cNvSpPr txBox="1"/>
              <p:nvPr/>
            </p:nvSpPr>
            <p:spPr>
              <a:xfrm>
                <a:off x="8162295" y="4405148"/>
                <a:ext cx="440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60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86E468-B092-47C3-B85F-3D9F47ADA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2295" y="4405148"/>
                <a:ext cx="440778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48CD74A-BA0F-4133-A0D2-C7C9DDD3ED98}"/>
              </a:ext>
            </a:extLst>
          </p:cNvPr>
          <p:cNvSpPr/>
          <p:nvPr/>
        </p:nvSpPr>
        <p:spPr>
          <a:xfrm>
            <a:off x="713021" y="3186318"/>
            <a:ext cx="65095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(a) Calculate the tension in the string while Q is in motion.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C4C76-5C69-4ED8-A790-B354683ADE72}"/>
              </a:ext>
            </a:extLst>
          </p:cNvPr>
          <p:cNvSpPr/>
          <p:nvPr/>
        </p:nvSpPr>
        <p:spPr>
          <a:xfrm>
            <a:off x="718105" y="3681245"/>
            <a:ext cx="6155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(b) Calculate the speed of P when Q hits the surface.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50931D-7C39-4BE2-9F8B-7969CD1B12D0}"/>
              </a:ext>
            </a:extLst>
          </p:cNvPr>
          <p:cNvSpPr/>
          <p:nvPr/>
        </p:nvSpPr>
        <p:spPr>
          <a:xfrm>
            <a:off x="718105" y="4153743"/>
            <a:ext cx="54089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(c) Calculate the greatest height reached by P.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26FC79-4CA4-4646-AAA0-F30AF7D3A4A2}"/>
              </a:ext>
            </a:extLst>
          </p:cNvPr>
          <p:cNvSpPr/>
          <p:nvPr/>
        </p:nvSpPr>
        <p:spPr>
          <a:xfrm>
            <a:off x="2606296" y="5031000"/>
            <a:ext cx="3299466" cy="338554"/>
          </a:xfrm>
          <a:prstGeom prst="rect">
            <a:avLst/>
          </a:prstGeom>
          <a:solidFill>
            <a:srgbClr val="40CBC1"/>
          </a:solidFill>
          <a:ln w="28575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Solution on next page…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0C7188-B0F1-420D-9EAA-B2CB0E43F9FF}"/>
              </a:ext>
            </a:extLst>
          </p:cNvPr>
          <p:cNvGrpSpPr/>
          <p:nvPr/>
        </p:nvGrpSpPr>
        <p:grpSpPr>
          <a:xfrm>
            <a:off x="430070" y="565392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CCE4FA-D91D-42CB-A869-35F16CBB3BB0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Q4.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D647E3-873A-4BF9-8307-5E5FF29656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28512E7-240C-441A-83F6-5C5FC9744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16CA8B-CAA7-49E1-A43E-F2072D4988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1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73B1ED-5B68-4E96-B466-ADA66133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0DC40-B6BD-4B47-86B8-1448F726B415}"/>
              </a:ext>
            </a:extLst>
          </p:cNvPr>
          <p:cNvSpPr txBox="1"/>
          <p:nvPr/>
        </p:nvSpPr>
        <p:spPr>
          <a:xfrm>
            <a:off x="118787" y="1329792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D50453-BD3D-401B-8022-3F0B838C54B9}"/>
              </a:ext>
            </a:extLst>
          </p:cNvPr>
          <p:cNvCxnSpPr>
            <a:cxnSpLocks/>
          </p:cNvCxnSpPr>
          <p:nvPr/>
        </p:nvCxnSpPr>
        <p:spPr>
          <a:xfrm flipH="1">
            <a:off x="777939" y="2423758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E1C5D8-3D4D-44E4-91CD-FBB72FC87F99}"/>
              </a:ext>
            </a:extLst>
          </p:cNvPr>
          <p:cNvCxnSpPr>
            <a:cxnSpLocks/>
          </p:cNvCxnSpPr>
          <p:nvPr/>
        </p:nvCxnSpPr>
        <p:spPr>
          <a:xfrm flipH="1" flipV="1">
            <a:off x="777939" y="1986176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D568271-85A7-46FA-BD7B-F69E121A4D52}"/>
              </a:ext>
            </a:extLst>
          </p:cNvPr>
          <p:cNvSpPr/>
          <p:nvPr/>
        </p:nvSpPr>
        <p:spPr>
          <a:xfrm>
            <a:off x="612414" y="2237748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E3C8D8-C539-436F-9D3E-D46304474847}"/>
                  </a:ext>
                </a:extLst>
              </p:cNvPr>
              <p:cNvSpPr txBox="1"/>
              <p:nvPr/>
            </p:nvSpPr>
            <p:spPr>
              <a:xfrm>
                <a:off x="1338570" y="2274050"/>
                <a:ext cx="1431345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2.45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E3C8D8-C539-436F-9D3E-D46304474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70" y="2274050"/>
                <a:ext cx="1431345" cy="378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39D87A-C502-47CB-B599-953299E93555}"/>
                  </a:ext>
                </a:extLst>
              </p:cNvPr>
              <p:cNvSpPr txBox="1"/>
              <p:nvPr/>
            </p:nvSpPr>
            <p:spPr>
              <a:xfrm>
                <a:off x="560861" y="1668346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39D87A-C502-47CB-B599-953299E9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61" y="1668346"/>
                <a:ext cx="46972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F3834AB4-DDA5-42D2-B49B-A69D4C30E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1050518" y="2386957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592058-717B-41BF-8D25-CD363DB2C3F5}"/>
                  </a:ext>
                </a:extLst>
              </p:cNvPr>
              <p:cNvSpPr txBox="1"/>
              <p:nvPr/>
            </p:nvSpPr>
            <p:spPr>
              <a:xfrm>
                <a:off x="543075" y="2820369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0.4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592058-717B-41BF-8D25-CD363DB2C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5" y="2820369"/>
                <a:ext cx="469725" cy="351315"/>
              </a:xfrm>
              <a:prstGeom prst="rect">
                <a:avLst/>
              </a:prstGeom>
              <a:blipFill>
                <a:blip r:embed="rId5"/>
                <a:stretch>
                  <a:fillRect l="-2597" r="-40260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D333D76A-05BD-4F3E-82DF-C85928ED880C}"/>
              </a:ext>
            </a:extLst>
          </p:cNvPr>
          <p:cNvSpPr txBox="1"/>
          <p:nvPr/>
        </p:nvSpPr>
        <p:spPr>
          <a:xfrm>
            <a:off x="3770599" y="698692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P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A9E4B992-95CE-44E2-A053-D1E48F46EB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189908"/>
              </p:ext>
            </p:extLst>
          </p:nvPr>
        </p:nvGraphicFramePr>
        <p:xfrm>
          <a:off x="4165600" y="1209675"/>
          <a:ext cx="4051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1155600" progId="Equation.DSMT4">
                  <p:embed/>
                </p:oleObj>
              </mc:Choice>
              <mc:Fallback>
                <p:oleObj name="Equation" r:id="rId6" imgW="4051080" imgH="11556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A9E4B992-95CE-44E2-A053-D1E48F46EB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5600" y="1209675"/>
                        <a:ext cx="40513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E0D81E6-A07C-4F1C-935C-E7BA7BA07E48}"/>
              </a:ext>
            </a:extLst>
          </p:cNvPr>
          <p:cNvSpPr txBox="1"/>
          <p:nvPr/>
        </p:nvSpPr>
        <p:spPr>
          <a:xfrm>
            <a:off x="131147" y="3466341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Q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6F8A2A8-2F0C-4CD8-8297-78002C160A17}"/>
              </a:ext>
            </a:extLst>
          </p:cNvPr>
          <p:cNvCxnSpPr>
            <a:cxnSpLocks/>
          </p:cNvCxnSpPr>
          <p:nvPr/>
        </p:nvCxnSpPr>
        <p:spPr>
          <a:xfrm flipH="1">
            <a:off x="777939" y="4560307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DF27716-DB29-416A-95BA-39022FF247D9}"/>
              </a:ext>
            </a:extLst>
          </p:cNvPr>
          <p:cNvCxnSpPr>
            <a:cxnSpLocks/>
          </p:cNvCxnSpPr>
          <p:nvPr/>
        </p:nvCxnSpPr>
        <p:spPr>
          <a:xfrm flipH="1" flipV="1">
            <a:off x="777939" y="4122725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46901F-C84D-4614-B4D0-D4BB20FF5247}"/>
              </a:ext>
            </a:extLst>
          </p:cNvPr>
          <p:cNvSpPr/>
          <p:nvPr/>
        </p:nvSpPr>
        <p:spPr>
          <a:xfrm>
            <a:off x="612414" y="4374297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6F6ECB-47F5-4823-8E27-E24DDA63C873}"/>
                  </a:ext>
                </a:extLst>
              </p:cNvPr>
              <p:cNvSpPr txBox="1"/>
              <p:nvPr/>
            </p:nvSpPr>
            <p:spPr>
              <a:xfrm>
                <a:off x="1338570" y="4410599"/>
                <a:ext cx="1362797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2.45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6F6ECB-47F5-4823-8E27-E24DDA63C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70" y="4410599"/>
                <a:ext cx="1362797" cy="3788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E93769-4101-4346-B4E1-AA97D7A78D05}"/>
                  </a:ext>
                </a:extLst>
              </p:cNvPr>
              <p:cNvSpPr txBox="1"/>
              <p:nvPr/>
            </p:nvSpPr>
            <p:spPr>
              <a:xfrm>
                <a:off x="560861" y="3804895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E93769-4101-4346-B4E1-AA97D7A78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61" y="3804895"/>
                <a:ext cx="46972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87FEA850-90E7-4A25-8AE9-FAB3C6595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050518" y="4523506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85643F-AAB1-4774-8282-BD72C080913A}"/>
                  </a:ext>
                </a:extLst>
              </p:cNvPr>
              <p:cNvSpPr txBox="1"/>
              <p:nvPr/>
            </p:nvSpPr>
            <p:spPr>
              <a:xfrm>
                <a:off x="543075" y="4956918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mg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85643F-AAB1-4774-8282-BD72C0809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5" y="4956918"/>
                <a:ext cx="469725" cy="351315"/>
              </a:xfrm>
              <a:prstGeom prst="rect">
                <a:avLst/>
              </a:prstGeom>
              <a:blipFill>
                <a:blip r:embed="rId10"/>
                <a:stretch>
                  <a:fillRect r="-7792"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B3D3931-A610-43CC-9A44-9EFE6B43BB31}"/>
              </a:ext>
            </a:extLst>
          </p:cNvPr>
          <p:cNvGrpSpPr/>
          <p:nvPr/>
        </p:nvGrpSpPr>
        <p:grpSpPr>
          <a:xfrm>
            <a:off x="2701373" y="840560"/>
            <a:ext cx="277423" cy="4253619"/>
            <a:chOff x="4423337" y="1003525"/>
            <a:chExt cx="277423" cy="501801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D21461-B76E-4138-8D7F-D7A11CA6C770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solidFill>
                  <a:srgbClr val="82AFFF"/>
                </a:solidFill>
                <a:latin typeface="+mj-lt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D52423-7AD2-4D55-8BB3-248D03716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F1999A6-6380-41AC-9A8E-6C55CD1B08E7}"/>
              </a:ext>
            </a:extLst>
          </p:cNvPr>
          <p:cNvSpPr txBox="1"/>
          <p:nvPr/>
        </p:nvSpPr>
        <p:spPr>
          <a:xfrm>
            <a:off x="3290892" y="6817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(a)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80A4DF-EF7D-4758-9E4A-2E59B4DCAB11}"/>
              </a:ext>
            </a:extLst>
          </p:cNvPr>
          <p:cNvSpPr txBox="1"/>
          <p:nvPr/>
        </p:nvSpPr>
        <p:spPr>
          <a:xfrm>
            <a:off x="3290892" y="262442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(b)</a:t>
            </a:r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B509A8A7-D21A-48E3-A4ED-8A7DB1DE5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099269"/>
              </p:ext>
            </p:extLst>
          </p:nvPr>
        </p:nvGraphicFramePr>
        <p:xfrm>
          <a:off x="3751263" y="3171234"/>
          <a:ext cx="15367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36480" imgH="1854000" progId="Equation.DSMT4">
                  <p:embed/>
                </p:oleObj>
              </mc:Choice>
              <mc:Fallback>
                <p:oleObj name="Equation" r:id="rId11" imgW="1536480" imgH="185400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B509A8A7-D21A-48E3-A4ED-8A7DB1DE5B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51263" y="3171234"/>
                        <a:ext cx="15367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CA916BCC-205D-4100-978D-90EDB3C6B8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10465"/>
              </p:ext>
            </p:extLst>
          </p:nvPr>
        </p:nvGraphicFramePr>
        <p:xfrm>
          <a:off x="5753100" y="3438525"/>
          <a:ext cx="22479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47840" imgH="1066680" progId="Equation.DSMT4">
                  <p:embed/>
                </p:oleObj>
              </mc:Choice>
              <mc:Fallback>
                <p:oleObj name="Equation" r:id="rId13" imgW="2247840" imgH="1066680" progId="Equation.DSMT4">
                  <p:embed/>
                  <p:pic>
                    <p:nvPicPr>
                      <p:cNvPr id="54" name="Object 53">
                        <a:extLst>
                          <a:ext uri="{FF2B5EF4-FFF2-40B4-BE49-F238E27FC236}">
                            <a16:creationId xmlns:a16="http://schemas.microsoft.com/office/drawing/2014/main" id="{CA916BCC-205D-4100-978D-90EDB3C6B8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53100" y="3438525"/>
                        <a:ext cx="22479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391F7F53-9962-4EBE-BE73-E497E2D471B1}"/>
              </a:ext>
            </a:extLst>
          </p:cNvPr>
          <p:cNvSpPr txBox="1"/>
          <p:nvPr/>
        </p:nvSpPr>
        <p:spPr>
          <a:xfrm>
            <a:off x="3770599" y="2625506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P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3467F70-D096-4CA2-A402-0181853AE10B}"/>
              </a:ext>
            </a:extLst>
          </p:cNvPr>
          <p:cNvGrpSpPr/>
          <p:nvPr/>
        </p:nvGrpSpPr>
        <p:grpSpPr>
          <a:xfrm>
            <a:off x="430070" y="565392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B492C2F-3C22-4B42-AC2D-F89C199AB136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Q4.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B7992A9-676B-4F5B-B92C-DC7E4B5C0E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C389D26-554A-4826-A507-C67A4EF5FA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0AEF0F2-7B66-48AF-B0CF-2D2B4F9C7B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62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73B1ED-5B68-4E96-B466-ADA66133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E0DC40-B6BD-4B47-86B8-1448F726B415}"/>
              </a:ext>
            </a:extLst>
          </p:cNvPr>
          <p:cNvSpPr txBox="1"/>
          <p:nvPr/>
        </p:nvSpPr>
        <p:spPr>
          <a:xfrm>
            <a:off x="118787" y="1329792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D50453-BD3D-401B-8022-3F0B838C54B9}"/>
              </a:ext>
            </a:extLst>
          </p:cNvPr>
          <p:cNvCxnSpPr>
            <a:cxnSpLocks/>
          </p:cNvCxnSpPr>
          <p:nvPr/>
        </p:nvCxnSpPr>
        <p:spPr>
          <a:xfrm flipH="1">
            <a:off x="777939" y="2423758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E1C5D8-3D4D-44E4-91CD-FBB72FC87F99}"/>
              </a:ext>
            </a:extLst>
          </p:cNvPr>
          <p:cNvCxnSpPr>
            <a:cxnSpLocks/>
          </p:cNvCxnSpPr>
          <p:nvPr/>
        </p:nvCxnSpPr>
        <p:spPr>
          <a:xfrm flipH="1" flipV="1">
            <a:off x="777939" y="1986176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D568271-85A7-46FA-BD7B-F69E121A4D52}"/>
              </a:ext>
            </a:extLst>
          </p:cNvPr>
          <p:cNvSpPr/>
          <p:nvPr/>
        </p:nvSpPr>
        <p:spPr>
          <a:xfrm>
            <a:off x="612414" y="2237748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E3C8D8-C539-436F-9D3E-D46304474847}"/>
                  </a:ext>
                </a:extLst>
              </p:cNvPr>
              <p:cNvSpPr txBox="1"/>
              <p:nvPr/>
            </p:nvSpPr>
            <p:spPr>
              <a:xfrm>
                <a:off x="1338570" y="2274050"/>
                <a:ext cx="1431345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2.45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9E3C8D8-C539-436F-9D3E-D46304474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70" y="2274050"/>
                <a:ext cx="1431345" cy="378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39D87A-C502-47CB-B599-953299E93555}"/>
                  </a:ext>
                </a:extLst>
              </p:cNvPr>
              <p:cNvSpPr txBox="1"/>
              <p:nvPr/>
            </p:nvSpPr>
            <p:spPr>
              <a:xfrm>
                <a:off x="560861" y="1668346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B39D87A-C502-47CB-B599-953299E9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61" y="1668346"/>
                <a:ext cx="46972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F3834AB4-DDA5-42D2-B49B-A69D4C30E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1050518" y="2386957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592058-717B-41BF-8D25-CD363DB2C3F5}"/>
                  </a:ext>
                </a:extLst>
              </p:cNvPr>
              <p:cNvSpPr txBox="1"/>
              <p:nvPr/>
            </p:nvSpPr>
            <p:spPr>
              <a:xfrm>
                <a:off x="543075" y="2820369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0.4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592058-717B-41BF-8D25-CD363DB2C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5" y="2820369"/>
                <a:ext cx="469725" cy="351315"/>
              </a:xfrm>
              <a:prstGeom prst="rect">
                <a:avLst/>
              </a:prstGeom>
              <a:blipFill>
                <a:blip r:embed="rId5"/>
                <a:stretch>
                  <a:fillRect l="-2597" r="-40260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4E0D81E6-A07C-4F1C-935C-E7BA7BA07E48}"/>
              </a:ext>
            </a:extLst>
          </p:cNvPr>
          <p:cNvSpPr txBox="1"/>
          <p:nvPr/>
        </p:nvSpPr>
        <p:spPr>
          <a:xfrm>
            <a:off x="131147" y="3466341"/>
            <a:ext cx="122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Q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6F8A2A8-2F0C-4CD8-8297-78002C160A17}"/>
              </a:ext>
            </a:extLst>
          </p:cNvPr>
          <p:cNvCxnSpPr>
            <a:cxnSpLocks/>
          </p:cNvCxnSpPr>
          <p:nvPr/>
        </p:nvCxnSpPr>
        <p:spPr>
          <a:xfrm flipH="1">
            <a:off x="777939" y="4560307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DF27716-DB29-416A-95BA-39022FF247D9}"/>
              </a:ext>
            </a:extLst>
          </p:cNvPr>
          <p:cNvCxnSpPr>
            <a:cxnSpLocks/>
          </p:cNvCxnSpPr>
          <p:nvPr/>
        </p:nvCxnSpPr>
        <p:spPr>
          <a:xfrm flipH="1" flipV="1">
            <a:off x="777939" y="4122725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ED46901F-C84D-4614-B4D0-D4BB20FF5247}"/>
              </a:ext>
            </a:extLst>
          </p:cNvPr>
          <p:cNvSpPr/>
          <p:nvPr/>
        </p:nvSpPr>
        <p:spPr>
          <a:xfrm>
            <a:off x="612414" y="4374297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6F6ECB-47F5-4823-8E27-E24DDA63C873}"/>
                  </a:ext>
                </a:extLst>
              </p:cNvPr>
              <p:cNvSpPr txBox="1"/>
              <p:nvPr/>
            </p:nvSpPr>
            <p:spPr>
              <a:xfrm>
                <a:off x="1338570" y="4410599"/>
                <a:ext cx="1362797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2.45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56F6ECB-47F5-4823-8E27-E24DDA63C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70" y="4410599"/>
                <a:ext cx="1362797" cy="378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E93769-4101-4346-B4E1-AA97D7A78D05}"/>
                  </a:ext>
                </a:extLst>
              </p:cNvPr>
              <p:cNvSpPr txBox="1"/>
              <p:nvPr/>
            </p:nvSpPr>
            <p:spPr>
              <a:xfrm>
                <a:off x="560861" y="3804895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0E93769-4101-4346-B4E1-AA97D7A78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61" y="3804895"/>
                <a:ext cx="46972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87FEA850-90E7-4A25-8AE9-FAB3C6595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1050518" y="4523506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85643F-AAB1-4774-8282-BD72C080913A}"/>
                  </a:ext>
                </a:extLst>
              </p:cNvPr>
              <p:cNvSpPr txBox="1"/>
              <p:nvPr/>
            </p:nvSpPr>
            <p:spPr>
              <a:xfrm>
                <a:off x="543075" y="4956918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mg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B85643F-AAB1-4774-8282-BD72C0809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75" y="4956918"/>
                <a:ext cx="469725" cy="351315"/>
              </a:xfrm>
              <a:prstGeom prst="rect">
                <a:avLst/>
              </a:prstGeom>
              <a:blipFill>
                <a:blip r:embed="rId8"/>
                <a:stretch>
                  <a:fillRect r="-7792" b="-10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8B3D3931-A610-43CC-9A44-9EFE6B43BB31}"/>
              </a:ext>
            </a:extLst>
          </p:cNvPr>
          <p:cNvGrpSpPr/>
          <p:nvPr/>
        </p:nvGrpSpPr>
        <p:grpSpPr>
          <a:xfrm>
            <a:off x="2701373" y="840560"/>
            <a:ext cx="277423" cy="4253619"/>
            <a:chOff x="4423337" y="1003525"/>
            <a:chExt cx="277423" cy="501801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D21461-B76E-4138-8D7F-D7A11CA6C770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solidFill>
                  <a:srgbClr val="82AFFF"/>
                </a:solidFill>
                <a:latin typeface="+mj-lt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D52423-7AD2-4D55-8BB3-248D037165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EE33EB8-E625-4F88-B8F9-957BCDEB1814}"/>
              </a:ext>
            </a:extLst>
          </p:cNvPr>
          <p:cNvSpPr txBox="1"/>
          <p:nvPr/>
        </p:nvSpPr>
        <p:spPr>
          <a:xfrm>
            <a:off x="3530927" y="635477"/>
            <a:ext cx="120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P</a:t>
            </a:r>
          </a:p>
        </p:txBody>
      </p:sp>
      <p:graphicFrame>
        <p:nvGraphicFramePr>
          <p:cNvPr id="62" name="Object 61">
            <a:extLst>
              <a:ext uri="{FF2B5EF4-FFF2-40B4-BE49-F238E27FC236}">
                <a16:creationId xmlns:a16="http://schemas.microsoft.com/office/drawing/2014/main" id="{EE54669D-4B72-48E5-A008-593F1CFB9D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779814"/>
              </p:ext>
            </p:extLst>
          </p:nvPr>
        </p:nvGraphicFramePr>
        <p:xfrm>
          <a:off x="5208588" y="1763713"/>
          <a:ext cx="3581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81280" imgH="571320" progId="Equation.DSMT4">
                  <p:embed/>
                </p:oleObj>
              </mc:Choice>
              <mc:Fallback>
                <p:oleObj name="Equation" r:id="rId9" imgW="3581280" imgH="571320" progId="Equation.DSMT4">
                  <p:embed/>
                  <p:pic>
                    <p:nvPicPr>
                      <p:cNvPr id="62" name="Object 61">
                        <a:extLst>
                          <a:ext uri="{FF2B5EF4-FFF2-40B4-BE49-F238E27FC236}">
                            <a16:creationId xmlns:a16="http://schemas.microsoft.com/office/drawing/2014/main" id="{EE54669D-4B72-48E5-A008-593F1CFB9D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8588" y="1763713"/>
                        <a:ext cx="3581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9504CC62-1404-4501-B961-1F68D33E3AD7}"/>
              </a:ext>
            </a:extLst>
          </p:cNvPr>
          <p:cNvSpPr txBox="1"/>
          <p:nvPr/>
        </p:nvSpPr>
        <p:spPr>
          <a:xfrm>
            <a:off x="3051220" y="618485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(c)</a:t>
            </a:r>
          </a:p>
        </p:txBody>
      </p: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99BC1A49-D3F5-49DB-AEA3-7D09B8B29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4733"/>
              </p:ext>
            </p:extLst>
          </p:nvPr>
        </p:nvGraphicFramePr>
        <p:xfrm>
          <a:off x="3232325" y="1479209"/>
          <a:ext cx="15367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36480" imgH="1447560" progId="Equation.DSMT4">
                  <p:embed/>
                </p:oleObj>
              </mc:Choice>
              <mc:Fallback>
                <p:oleObj name="Equation" r:id="rId11" imgW="1536480" imgH="144756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99BC1A49-D3F5-49DB-AEA3-7D09B8B29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32325" y="1479209"/>
                        <a:ext cx="15367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D379BDB8-1B26-459F-B4E1-25775F5F3B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806993"/>
              </p:ext>
            </p:extLst>
          </p:nvPr>
        </p:nvGraphicFramePr>
        <p:xfrm>
          <a:off x="5522913" y="3592513"/>
          <a:ext cx="23622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361960" imgH="1346040" progId="Equation.DSMT4">
                  <p:embed/>
                </p:oleObj>
              </mc:Choice>
              <mc:Fallback>
                <p:oleObj name="Equation" r:id="rId13" imgW="2361960" imgH="134604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D379BDB8-1B26-459F-B4E1-25775F5F3B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22913" y="3592513"/>
                        <a:ext cx="2362200" cy="134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EE661B88-6301-4942-9D0C-61AEDF4024E9}"/>
              </a:ext>
            </a:extLst>
          </p:cNvPr>
          <p:cNvSpPr txBox="1"/>
          <p:nvPr/>
        </p:nvSpPr>
        <p:spPr>
          <a:xfrm>
            <a:off x="3023875" y="1065451"/>
            <a:ext cx="5852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Distance travelled upwards by P before Q hits ground: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909463-4E96-4E3E-B5ED-F120F61D5914}"/>
              </a:ext>
            </a:extLst>
          </p:cNvPr>
          <p:cNvSpPr txBox="1"/>
          <p:nvPr/>
        </p:nvSpPr>
        <p:spPr>
          <a:xfrm>
            <a:off x="3023875" y="3131002"/>
            <a:ext cx="5176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Distance travelled upwards by P during freefall:</a:t>
            </a:r>
          </a:p>
        </p:txBody>
      </p:sp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D6688BF6-770C-4E09-9775-09B81FF62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74693"/>
              </p:ext>
            </p:extLst>
          </p:nvPr>
        </p:nvGraphicFramePr>
        <p:xfrm>
          <a:off x="3205163" y="3529013"/>
          <a:ext cx="16764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76160" imgH="1473120" progId="Equation.DSMT4">
                  <p:embed/>
                </p:oleObj>
              </mc:Choice>
              <mc:Fallback>
                <p:oleObj name="Equation" r:id="rId15" imgW="1676160" imgH="147312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D6688BF6-770C-4E09-9775-09B81FF622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05163" y="3529013"/>
                        <a:ext cx="1676400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F5DEF7CE-DE4F-4C95-8DA0-45C3C5A4C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36395"/>
              </p:ext>
            </p:extLst>
          </p:nvPr>
        </p:nvGraphicFramePr>
        <p:xfrm>
          <a:off x="2997200" y="5272088"/>
          <a:ext cx="485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851360" imgH="279360" progId="Equation.DSMT4">
                  <p:embed/>
                </p:oleObj>
              </mc:Choice>
              <mc:Fallback>
                <p:oleObj name="Equation" r:id="rId17" imgW="4851360" imgH="27936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F5DEF7CE-DE4F-4C95-8DA0-45C3C5A4C1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97200" y="5272088"/>
                        <a:ext cx="4851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71">
            <a:extLst>
              <a:ext uri="{FF2B5EF4-FFF2-40B4-BE49-F238E27FC236}">
                <a16:creationId xmlns:a16="http://schemas.microsoft.com/office/drawing/2014/main" id="{750943DB-1D98-4EBE-8865-49CC64F25A66}"/>
              </a:ext>
            </a:extLst>
          </p:cNvPr>
          <p:cNvGrpSpPr/>
          <p:nvPr/>
        </p:nvGrpSpPr>
        <p:grpSpPr>
          <a:xfrm>
            <a:off x="430070" y="565392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8882371-5042-44FE-97FE-3E4778127CD5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Q4.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D9AA69E-8925-44B5-98D3-89986C3FD4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C80A77-1A36-4CE1-AACA-E14AFBC0FAF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742D408-2112-4717-B3A5-63D6033669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82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9F0377-1C89-4464-B71E-1F880DA6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0" y="578357"/>
            <a:ext cx="8091131" cy="5042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6BD45-5CAB-4141-A3BD-D17000C2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39680-3FD1-49AA-9D4D-F80C7D02C803}"/>
              </a:ext>
            </a:extLst>
          </p:cNvPr>
          <p:cNvSpPr txBox="1"/>
          <p:nvPr/>
        </p:nvSpPr>
        <p:spPr>
          <a:xfrm>
            <a:off x="7976382" y="2742084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June 08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60836A-69A4-4B34-B370-C6370F897826}"/>
              </a:ext>
            </a:extLst>
          </p:cNvPr>
          <p:cNvGrpSpPr/>
          <p:nvPr/>
        </p:nvGrpSpPr>
        <p:grpSpPr>
          <a:xfrm>
            <a:off x="286360" y="698742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699BCD-66DC-43E2-BEA7-974412E64FF5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Q5.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BB354F4-7E58-4EA4-9BBF-785B18F46F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7AD08B0-1388-4CF2-96D9-0B0FE9DD38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9C81DF0-CFD4-4C28-8589-C6E2D17B99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1A4D5F-B691-4D8E-971E-4266E1035B92}"/>
              </a:ext>
            </a:extLst>
          </p:cNvPr>
          <p:cNvSpPr/>
          <p:nvPr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27" name="Straight Connector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E9DB52-CEC1-4765-9C4B-C26C518D6B19}"/>
              </a:ext>
            </a:extLst>
          </p:cNvPr>
          <p:cNvCxnSpPr/>
          <p:nvPr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ACD4B83-4618-4227-94AB-481FD8B2C8BB}"/>
              </a:ext>
            </a:extLst>
          </p:cNvPr>
          <p:cNvCxnSpPr>
            <a:cxnSpLocks/>
          </p:cNvCxnSpPr>
          <p:nvPr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BD2D24C-D2CF-43F8-AC63-5A72D16567FB}"/>
              </a:ext>
            </a:extLst>
          </p:cNvPr>
          <p:cNvSpPr/>
          <p:nvPr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rgbClr val="40CBC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0" name="Straight Connector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CD29129-D0AC-445A-AF5C-C31110B1E422}"/>
              </a:ext>
            </a:extLst>
          </p:cNvPr>
          <p:cNvCxnSpPr/>
          <p:nvPr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144CAC0-493B-4F3F-8733-AF82A5121240}"/>
              </a:ext>
            </a:extLst>
          </p:cNvPr>
          <p:cNvCxnSpPr>
            <a:cxnSpLocks/>
          </p:cNvCxnSpPr>
          <p:nvPr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08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BD45-5CAB-4141-A3BD-D17000C2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EBE627-1267-4483-9A19-3AF9BCB74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419" y="443780"/>
            <a:ext cx="6852586" cy="5271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190086-25F3-4F16-BCBE-ADED2FB8A1E3}"/>
              </a:ext>
            </a:extLst>
          </p:cNvPr>
          <p:cNvSpPr txBox="1"/>
          <p:nvPr/>
        </p:nvSpPr>
        <p:spPr>
          <a:xfrm>
            <a:off x="7976382" y="2742084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June 08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5EEC5B-0B0E-4B3F-8F5B-51F3FC1F714A}"/>
              </a:ext>
            </a:extLst>
          </p:cNvPr>
          <p:cNvGrpSpPr/>
          <p:nvPr/>
        </p:nvGrpSpPr>
        <p:grpSpPr>
          <a:xfrm>
            <a:off x="892419" y="708267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28E2F0-2E06-4E61-8D09-A06A10726EF6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Q5.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C07D39-099D-413A-B5AF-0030BA312A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639B24-E4D7-4C3F-B539-A81228CF39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8D49D7-1461-456F-995C-5DF0D61D82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50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202D11-7006-469A-8CEE-15895E331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87" y="456944"/>
            <a:ext cx="7273529" cy="5258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A6BD45-5CAB-4141-A3BD-D17000C2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4 Practice Questions (continued)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071B9-1286-4633-A76E-38FFCEE3DF5A}"/>
              </a:ext>
            </a:extLst>
          </p:cNvPr>
          <p:cNvSpPr txBox="1"/>
          <p:nvPr/>
        </p:nvSpPr>
        <p:spPr>
          <a:xfrm>
            <a:off x="7844838" y="1778448"/>
            <a:ext cx="117415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Jan 2009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A911A3-EE01-4F36-9EF4-C91616E17CF2}"/>
              </a:ext>
            </a:extLst>
          </p:cNvPr>
          <p:cNvGrpSpPr/>
          <p:nvPr/>
        </p:nvGrpSpPr>
        <p:grpSpPr>
          <a:xfrm>
            <a:off x="507444" y="565392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2D0B6A-B4D5-440C-89A6-3FF21A59C2A2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Q6.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77769F4-D7B6-4767-B25D-1245A76A98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45C13FB-7748-46F9-B31A-EF6F2282E6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437A793-C861-4AB8-95CC-0CE0A3A941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20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BD45-5CAB-4141-A3BD-D17000C2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F1CEE-FBED-4476-B713-7D08E5A744D6}"/>
              </a:ext>
            </a:extLst>
          </p:cNvPr>
          <p:cNvSpPr txBox="1"/>
          <p:nvPr/>
        </p:nvSpPr>
        <p:spPr>
          <a:xfrm>
            <a:off x="7844838" y="1778448"/>
            <a:ext cx="117415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Jan 2009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EE4F0-69AA-47BA-B956-A97A6AD5C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1" y="687701"/>
            <a:ext cx="7559675" cy="264315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754994F-D468-479E-9475-AB0D93A75A8C}"/>
              </a:ext>
            </a:extLst>
          </p:cNvPr>
          <p:cNvSpPr/>
          <p:nvPr/>
        </p:nvSpPr>
        <p:spPr>
          <a:xfrm>
            <a:off x="2606296" y="4257277"/>
            <a:ext cx="3299466" cy="338554"/>
          </a:xfrm>
          <a:prstGeom prst="rect">
            <a:avLst/>
          </a:prstGeom>
          <a:solidFill>
            <a:srgbClr val="40CBC1"/>
          </a:solidFill>
          <a:ln w="28575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Continues on next page…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13A3C89-7D43-439C-A1A1-AB9E62EC2505}"/>
              </a:ext>
            </a:extLst>
          </p:cNvPr>
          <p:cNvGrpSpPr/>
          <p:nvPr/>
        </p:nvGrpSpPr>
        <p:grpSpPr>
          <a:xfrm>
            <a:off x="239570" y="946392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8F01D9-BF4F-490C-8436-6C08298D6A7B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Q6.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56BED6A-F33D-447E-BE09-5BAB01F60E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E4B771E-2482-4A29-8F03-E2F19B697C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7EABCC-54FC-45CF-A492-46C6C68F3C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3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489065A-2155-4817-B5D9-8BCAB005C632}"/>
              </a:ext>
            </a:extLst>
          </p:cNvPr>
          <p:cNvCxnSpPr>
            <a:cxnSpLocks/>
            <a:stCxn id="71" idx="0"/>
          </p:cNvCxnSpPr>
          <p:nvPr/>
        </p:nvCxnSpPr>
        <p:spPr>
          <a:xfrm flipV="1">
            <a:off x="2662128" y="945473"/>
            <a:ext cx="0" cy="39776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7">
            <a:extLst>
              <a:ext uri="{FF2B5EF4-FFF2-40B4-BE49-F238E27FC236}">
                <a16:creationId xmlns:a16="http://schemas.microsoft.com/office/drawing/2014/main" id="{99D47128-A44E-4BF2-B663-40287520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/>
              <a:t>Connected Particles </a:t>
            </a:r>
            <a:r>
              <a:rPr lang="en-GB" sz="2200">
                <a:latin typeface="Webdings" panose="05030102010509060703" pitchFamily="18" charset="2"/>
              </a:rPr>
              <a:t>4</a:t>
            </a:r>
            <a:r>
              <a:rPr lang="en-GB" sz="2200"/>
              <a:t> key facts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15AFD8A-236F-459A-A08A-EF683D64C5C8}"/>
              </a:ext>
            </a:extLst>
          </p:cNvPr>
          <p:cNvGrpSpPr/>
          <p:nvPr/>
        </p:nvGrpSpPr>
        <p:grpSpPr>
          <a:xfrm>
            <a:off x="1812521" y="2493326"/>
            <a:ext cx="1669232" cy="132026"/>
            <a:chOff x="5511188" y="4861560"/>
            <a:chExt cx="1669232" cy="132026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B8D48FD-5B44-45E9-B7C2-3CA058FC3544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9A73255-48D7-4A59-99A3-20F82BD7C8DE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391A867-D876-4690-9C58-300E8E7680C6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E5F2A48-9620-4490-8BCD-1CDEE93D4323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96E48CE-F0CD-4D5A-A7B8-A78D579C3637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EE19224-FE58-40AF-8588-F04C779899BC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CAAFC538-E13E-4F48-88AC-7ECC7BF40125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EB896920-220A-420F-9F86-343928FE3541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9EC7AD0-3C25-44F4-A173-60AB145B1175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CE35457-68F1-442C-B48E-49A98DCD0284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FA22990-A0D2-47E9-9310-369FA86BECDA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7BBB24C3-76FA-47EB-81EA-AEF04573C373}"/>
              </a:ext>
            </a:extLst>
          </p:cNvPr>
          <p:cNvSpPr txBox="1"/>
          <p:nvPr/>
        </p:nvSpPr>
        <p:spPr>
          <a:xfrm>
            <a:off x="2504325" y="639143"/>
            <a:ext cx="315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R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56D0EA5-9EC4-42B9-86EF-089B2742A312}"/>
              </a:ext>
            </a:extLst>
          </p:cNvPr>
          <p:cNvSpPr txBox="1"/>
          <p:nvPr/>
        </p:nvSpPr>
        <p:spPr>
          <a:xfrm>
            <a:off x="2402642" y="2164859"/>
            <a:ext cx="634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mg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9A07D6A-5A92-4164-8E22-A63A10715B46}"/>
              </a:ext>
            </a:extLst>
          </p:cNvPr>
          <p:cNvSpPr/>
          <p:nvPr/>
        </p:nvSpPr>
        <p:spPr>
          <a:xfrm>
            <a:off x="2412167" y="1343241"/>
            <a:ext cx="499921" cy="4999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B822CE-8C31-4D2B-94AF-C88894763E97}"/>
              </a:ext>
            </a:extLst>
          </p:cNvPr>
          <p:cNvSpPr/>
          <p:nvPr/>
        </p:nvSpPr>
        <p:spPr>
          <a:xfrm>
            <a:off x="2145872" y="1853249"/>
            <a:ext cx="1032511" cy="6400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9CB64B26-0C59-4BDC-B5C9-01309C432B6A}"/>
              </a:ext>
            </a:extLst>
          </p:cNvPr>
          <p:cNvCxnSpPr>
            <a:cxnSpLocks/>
            <a:stCxn id="73" idx="0"/>
          </p:cNvCxnSpPr>
          <p:nvPr/>
        </p:nvCxnSpPr>
        <p:spPr>
          <a:xfrm>
            <a:off x="2662128" y="1853249"/>
            <a:ext cx="0" cy="35545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0871867-3B98-4D15-8C10-E43AF6542C5D}"/>
              </a:ext>
            </a:extLst>
          </p:cNvPr>
          <p:cNvGrpSpPr/>
          <p:nvPr/>
        </p:nvGrpSpPr>
        <p:grpSpPr>
          <a:xfrm>
            <a:off x="6027443" y="4552239"/>
            <a:ext cx="1669232" cy="132026"/>
            <a:chOff x="5511188" y="4861560"/>
            <a:chExt cx="1669232" cy="132026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FAE841C-923B-4ADF-A734-9DCCE1E3C451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A27634B-B94B-4FCC-B39A-2941DB158213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B28C0E9-D92E-4E1D-B635-781DAE388BD1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96BFE72-A74C-4CAB-B644-EF71E7477A7C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9890B6-2907-4934-9F8C-7718A113D6DD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80E6648-C894-4909-8CDF-A51F1772B2C1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24AF91D-AF48-485B-A128-3F352C6A5E96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6748448-0E0B-4AA5-918B-5163FAF964A5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476183E-937E-427A-9E67-CBCE4C4546F2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09D1BDE-D7B2-4E8E-B4E2-778C1F254518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B1E9F52-CECC-4AB0-A185-80D65496B901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28227F3-AA7E-4686-A976-DC250FB175D5}"/>
              </a:ext>
            </a:extLst>
          </p:cNvPr>
          <p:cNvCxnSpPr>
            <a:cxnSpLocks/>
          </p:cNvCxnSpPr>
          <p:nvPr/>
        </p:nvCxnSpPr>
        <p:spPr>
          <a:xfrm>
            <a:off x="6877048" y="4581376"/>
            <a:ext cx="0" cy="354612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2A6DA9D0-D556-47DE-BDB3-675CB11D7066}"/>
              </a:ext>
            </a:extLst>
          </p:cNvPr>
          <p:cNvSpPr txBox="1"/>
          <p:nvPr/>
        </p:nvSpPr>
        <p:spPr>
          <a:xfrm>
            <a:off x="6714936" y="4935988"/>
            <a:ext cx="315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R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A0E84CA-5E0B-47EB-93C5-0D382ECAEA8B}"/>
              </a:ext>
            </a:extLst>
          </p:cNvPr>
          <p:cNvSpPr/>
          <p:nvPr/>
        </p:nvSpPr>
        <p:spPr>
          <a:xfrm>
            <a:off x="6627089" y="3402154"/>
            <a:ext cx="499921" cy="4999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240263A-2530-4223-A6FE-9A1E1A50604A}"/>
              </a:ext>
            </a:extLst>
          </p:cNvPr>
          <p:cNvSpPr/>
          <p:nvPr/>
        </p:nvSpPr>
        <p:spPr>
          <a:xfrm>
            <a:off x="6360794" y="3912162"/>
            <a:ext cx="1032511" cy="6400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436C36D6-D6E9-418A-AFC3-A5852AEBEDBB}"/>
              </a:ext>
            </a:extLst>
          </p:cNvPr>
          <p:cNvSpPr/>
          <p:nvPr/>
        </p:nvSpPr>
        <p:spPr>
          <a:xfrm>
            <a:off x="4985513" y="1110043"/>
            <a:ext cx="3170977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Object B exerts a contact force on object A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6FB89D3-8E16-4C63-89CC-53A0B15576F0}"/>
              </a:ext>
            </a:extLst>
          </p:cNvPr>
          <p:cNvSpPr/>
          <p:nvPr/>
        </p:nvSpPr>
        <p:spPr>
          <a:xfrm>
            <a:off x="1237388" y="3611805"/>
            <a:ext cx="3170977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Object A exerts a contact force on B</a:t>
            </a: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7F907F4E-5AE7-4C1D-8FED-470EF1D9FF9F}"/>
              </a:ext>
            </a:extLst>
          </p:cNvPr>
          <p:cNvSpPr/>
          <p:nvPr/>
        </p:nvSpPr>
        <p:spPr>
          <a:xfrm rot="16200000" flipH="1" flipV="1">
            <a:off x="6042187" y="3244405"/>
            <a:ext cx="431501" cy="410481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D0AD003-133A-42AC-BA6E-8184B44D847F}"/>
              </a:ext>
            </a:extLst>
          </p:cNvPr>
          <p:cNvSpPr txBox="1"/>
          <p:nvPr/>
        </p:nvSpPr>
        <p:spPr>
          <a:xfrm>
            <a:off x="4994671" y="3073400"/>
            <a:ext cx="109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Object 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2504E07-78DF-4578-B7FD-ABB6831A391F}"/>
              </a:ext>
            </a:extLst>
          </p:cNvPr>
          <p:cNvSpPr txBox="1"/>
          <p:nvPr/>
        </p:nvSpPr>
        <p:spPr>
          <a:xfrm>
            <a:off x="3406406" y="761206"/>
            <a:ext cx="1090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Object A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29D7C8E-9E5E-4969-908A-1918BBACB85D}"/>
              </a:ext>
            </a:extLst>
          </p:cNvPr>
          <p:cNvSpPr/>
          <p:nvPr/>
        </p:nvSpPr>
        <p:spPr>
          <a:xfrm rot="15864481" flipH="1">
            <a:off x="2958057" y="932363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E81F9D0-9B68-47B0-96E5-58B1979C3AE1}"/>
              </a:ext>
            </a:extLst>
          </p:cNvPr>
          <p:cNvSpPr/>
          <p:nvPr/>
        </p:nvSpPr>
        <p:spPr>
          <a:xfrm rot="16200000" flipH="1" flipV="1">
            <a:off x="5869167" y="3686778"/>
            <a:ext cx="431501" cy="410481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0594A22-D217-4F36-90E3-ED7752DB34E3}"/>
              </a:ext>
            </a:extLst>
          </p:cNvPr>
          <p:cNvSpPr txBox="1"/>
          <p:nvPr/>
        </p:nvSpPr>
        <p:spPr>
          <a:xfrm>
            <a:off x="4821651" y="3515773"/>
            <a:ext cx="1090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Object B</a:t>
            </a:r>
          </a:p>
        </p:txBody>
      </p:sp>
    </p:spTree>
    <p:extLst>
      <p:ext uri="{BB962C8B-B14F-4D97-AF65-F5344CB8AC3E}">
        <p14:creationId xmlns:p14="http://schemas.microsoft.com/office/powerpoint/2010/main" val="342330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5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38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4" grpId="1"/>
      <p:bldP spid="73" grpId="0" animBg="1"/>
      <p:bldP spid="124" grpId="0"/>
      <p:bldP spid="125" grpId="0" animBg="1"/>
      <p:bldP spid="125" grpId="1" animBg="1"/>
      <p:bldP spid="126" grpId="0" animBg="1"/>
      <p:bldP spid="128" grpId="0"/>
      <p:bldP spid="129" grpId="0"/>
      <p:bldP spid="130" grpId="0" animBg="1"/>
      <p:bldP spid="131" grpId="0"/>
      <p:bldP spid="46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BD45-5CAB-4141-A3BD-D17000C27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F1CEE-FBED-4476-B713-7D08E5A744D6}"/>
              </a:ext>
            </a:extLst>
          </p:cNvPr>
          <p:cNvSpPr txBox="1"/>
          <p:nvPr/>
        </p:nvSpPr>
        <p:spPr>
          <a:xfrm>
            <a:off x="7844838" y="1778448"/>
            <a:ext cx="1174159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Jan 2009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149E75-1C3C-47EF-AD5A-D159AD1DF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03" y="661406"/>
            <a:ext cx="7719835" cy="366957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98E6A80-B2A2-4978-8F42-57B9FF7389A1}"/>
              </a:ext>
            </a:extLst>
          </p:cNvPr>
          <p:cNvGrpSpPr/>
          <p:nvPr/>
        </p:nvGrpSpPr>
        <p:grpSpPr>
          <a:xfrm>
            <a:off x="106220" y="917817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18E54A8-876C-494B-BEA4-D690BBFE4564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Q6.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91C846B-E976-46A2-8D2B-D7F79D1D33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487B21-DC76-464F-84CD-B37441D89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5A99697-E943-43D6-9843-4AA3A6C919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36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C6AB238-AABC-4B89-AA13-EF9261F83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E0CC0-68EC-49B4-8126-ADE2B02A6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12" y="539014"/>
            <a:ext cx="5554901" cy="51759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F92B8A-DB9C-408F-BA42-F1F05A287F09}"/>
              </a:ext>
            </a:extLst>
          </p:cNvPr>
          <p:cNvSpPr txBox="1"/>
          <p:nvPr/>
        </p:nvSpPr>
        <p:spPr>
          <a:xfrm>
            <a:off x="7999829" y="1733900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June 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42B63A-BE4D-4283-9D42-C466A41AA91A}"/>
              </a:ext>
            </a:extLst>
          </p:cNvPr>
          <p:cNvGrpSpPr/>
          <p:nvPr/>
        </p:nvGrpSpPr>
        <p:grpSpPr>
          <a:xfrm>
            <a:off x="1453240" y="554038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EA28365-78DE-4AC6-86E2-B0144FAD039E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Q7.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5C559B-FFA2-4E8B-BDEA-53115D9EF1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E6CB8E7-F8E9-464F-8A7F-2FD689B031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AE488B-30D0-4862-B2CB-1E0E118E1A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624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C5582-FB11-451B-B641-8F8CAEC1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4 Practice Questions (continued)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46F1A7-1E9A-4F1F-B899-77FA06F0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25" y="431656"/>
            <a:ext cx="7703218" cy="51354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8D0F03-1208-4A0E-A51B-05E0E36B49B0}"/>
              </a:ext>
            </a:extLst>
          </p:cNvPr>
          <p:cNvSpPr txBox="1"/>
          <p:nvPr/>
        </p:nvSpPr>
        <p:spPr>
          <a:xfrm>
            <a:off x="7999829" y="1733900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June 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583347-8FDC-4288-8FCB-08C8B4C0A5D3}"/>
              </a:ext>
            </a:extLst>
          </p:cNvPr>
          <p:cNvGrpSpPr/>
          <p:nvPr/>
        </p:nvGrpSpPr>
        <p:grpSpPr>
          <a:xfrm>
            <a:off x="462640" y="725488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C25332-1F60-4F8D-BFBE-C87A1A67A2B7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Q7.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27FEBF-6A39-4538-A516-8097345384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933D1E-674A-4FFE-8C9D-163B8F0396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BE61CBE-54E0-4E15-8E2D-66D00295A6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691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C5582-FB11-451B-B641-8F8CAEC1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77350-9C3C-4F11-8D99-533F2E224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281"/>
            <a:ext cx="9144000" cy="30506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3C9F11-CC4B-4F30-80EC-8441CEF3FD85}"/>
              </a:ext>
            </a:extLst>
          </p:cNvPr>
          <p:cNvSpPr txBox="1"/>
          <p:nvPr/>
        </p:nvSpPr>
        <p:spPr>
          <a:xfrm>
            <a:off x="7920106" y="3967117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June 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5A4C2D1-B313-420E-8066-E552121191ED}"/>
              </a:ext>
            </a:extLst>
          </p:cNvPr>
          <p:cNvGrpSpPr/>
          <p:nvPr/>
        </p:nvGrpSpPr>
        <p:grpSpPr>
          <a:xfrm>
            <a:off x="91165" y="801688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8087E6-FC3F-4216-91AD-B83DF89FCDC8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Q7.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8C2CF6-B67C-48B3-9AB6-5574ECADCC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0A6128-7A7D-4FB2-8FBA-0957032B25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A2DB24F-C339-48BE-A6C9-1D8C759C24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97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3C5582-FB11-451B-B641-8F8CAEC1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 (continued)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E80691-4066-4151-8EA2-0C8EC7C7C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8" y="834023"/>
            <a:ext cx="8020050" cy="3667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CC731E-CBB4-433E-A1CE-BCA623F20919}"/>
              </a:ext>
            </a:extLst>
          </p:cNvPr>
          <p:cNvSpPr txBox="1"/>
          <p:nvPr/>
        </p:nvSpPr>
        <p:spPr>
          <a:xfrm>
            <a:off x="7734106" y="4687620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June 10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138DD8-90D6-4DFC-B97A-769536F7D0D9}"/>
              </a:ext>
            </a:extLst>
          </p:cNvPr>
          <p:cNvGrpSpPr/>
          <p:nvPr/>
        </p:nvGrpSpPr>
        <p:grpSpPr>
          <a:xfrm>
            <a:off x="179388" y="1209882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6C8878-024B-4BE1-8775-A4DAF10F4D34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Q7.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08B8D4C-8534-4F8D-ABDD-988973502A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D72153C-3FE3-4A0D-9580-DF3E816C44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1DDE55-1BA6-4B8C-9A2A-688FE98E57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7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59E2-AA8B-4A74-8190-E160ED6B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33" y="611790"/>
            <a:ext cx="5905344" cy="432297"/>
          </a:xfrm>
        </p:spPr>
        <p:txBody>
          <a:bodyPr>
            <a:noAutofit/>
          </a:bodyPr>
          <a:lstStyle/>
          <a:p>
            <a:pPr algn="ctr"/>
            <a:r>
              <a:rPr lang="en-GB" sz="4000"/>
              <a:t>Force Coupling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12504-2844-49E7-8528-89FE9A1FE127}"/>
              </a:ext>
            </a:extLst>
          </p:cNvPr>
          <p:cNvSpPr/>
          <p:nvPr/>
        </p:nvSpPr>
        <p:spPr>
          <a:xfrm>
            <a:off x="1516668" y="1954859"/>
            <a:ext cx="1512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Mechanics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3E091-6941-480C-BA3E-900B69C0F587}"/>
              </a:ext>
            </a:extLst>
          </p:cNvPr>
          <p:cNvSpPr/>
          <p:nvPr/>
        </p:nvSpPr>
        <p:spPr>
          <a:xfrm>
            <a:off x="3731307" y="1816119"/>
            <a:ext cx="1647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Connected Particles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995926-80D3-4B8D-B16E-9C131A3E7934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>
            <a:off x="2454788" y="2668522"/>
            <a:ext cx="1885820" cy="27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0718A40-D43A-4BB6-A701-6F9444C60EE1}"/>
              </a:ext>
            </a:extLst>
          </p:cNvPr>
          <p:cNvSpPr/>
          <p:nvPr/>
        </p:nvSpPr>
        <p:spPr>
          <a:xfrm>
            <a:off x="3401760" y="2496725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C59713-D46F-4CB1-A6E9-C30269B5F26A}"/>
              </a:ext>
            </a:extLst>
          </p:cNvPr>
          <p:cNvSpPr/>
          <p:nvPr/>
        </p:nvSpPr>
        <p:spPr>
          <a:xfrm>
            <a:off x="2082287" y="2482271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2D77E2-38C2-41AE-B474-1D4FC1A5FD8C}"/>
              </a:ext>
            </a:extLst>
          </p:cNvPr>
          <p:cNvCxnSpPr>
            <a:cxnSpLocks/>
            <a:stCxn id="14" idx="6"/>
            <a:endCxn id="12" idx="2"/>
          </p:cNvCxnSpPr>
          <p:nvPr/>
        </p:nvCxnSpPr>
        <p:spPr>
          <a:xfrm flipV="1">
            <a:off x="4713109" y="2668521"/>
            <a:ext cx="1977690" cy="27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0854913-5FF8-40FC-9745-5BFD9CC839D8}"/>
              </a:ext>
            </a:extLst>
          </p:cNvPr>
          <p:cNvSpPr/>
          <p:nvPr/>
        </p:nvSpPr>
        <p:spPr>
          <a:xfrm>
            <a:off x="5285591" y="2496725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36E384-AFEF-4BCD-8BE2-3A1D61BFC787}"/>
              </a:ext>
            </a:extLst>
          </p:cNvPr>
          <p:cNvSpPr/>
          <p:nvPr/>
        </p:nvSpPr>
        <p:spPr>
          <a:xfrm>
            <a:off x="6690799" y="2482270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92C255-D5A3-49DD-889A-5ED3E67FC056}"/>
              </a:ext>
            </a:extLst>
          </p:cNvPr>
          <p:cNvSpPr/>
          <p:nvPr/>
        </p:nvSpPr>
        <p:spPr>
          <a:xfrm>
            <a:off x="6191999" y="1802756"/>
            <a:ext cx="1352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Force Coupling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1C9EA5-9D3F-4E29-A43E-D1E669A2CEFD}"/>
              </a:ext>
            </a:extLst>
          </p:cNvPr>
          <p:cNvSpPr/>
          <p:nvPr/>
        </p:nvSpPr>
        <p:spPr>
          <a:xfrm>
            <a:off x="4340608" y="2484999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3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30488-FCD3-4349-AB6B-F59FEB66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Coupling Forces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328CDD-A69C-4116-9EEC-23BB436AC78A}"/>
              </a:ext>
            </a:extLst>
          </p:cNvPr>
          <p:cNvSpPr/>
          <p:nvPr/>
        </p:nvSpPr>
        <p:spPr>
          <a:xfrm>
            <a:off x="464327" y="924320"/>
            <a:ext cx="476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When considering forces acting on connected particles, we can consider: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6AC7DD-71EE-49C8-AEA1-F96A6DF61D7C}"/>
              </a:ext>
            </a:extLst>
          </p:cNvPr>
          <p:cNvSpPr/>
          <p:nvPr/>
        </p:nvSpPr>
        <p:spPr>
          <a:xfrm>
            <a:off x="930645" y="2469355"/>
            <a:ext cx="3029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whole system.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23C468-6D34-42C7-968F-727AC97BA8D0}"/>
              </a:ext>
            </a:extLst>
          </p:cNvPr>
          <p:cNvSpPr/>
          <p:nvPr/>
        </p:nvSpPr>
        <p:spPr>
          <a:xfrm>
            <a:off x="932333" y="3122825"/>
            <a:ext cx="5054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individual parts separately.</a:t>
            </a:r>
          </a:p>
        </p:txBody>
      </p:sp>
      <p:pic>
        <p:nvPicPr>
          <p:cNvPr id="8" name="Picture 2" descr="http://www.thenational.ae/storyimage/AB/20120215/ARTICLE/302159937/AR/0/&amp;MaxW=640&amp;imageVersion=default&amp;AR-302159937.jpg">
            <a:extLst>
              <a:ext uri="{FF2B5EF4-FFF2-40B4-BE49-F238E27FC236}">
                <a16:creationId xmlns:a16="http://schemas.microsoft.com/office/drawing/2014/main" id="{F9532B3D-63A6-4029-9AAB-4B8084C1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51" y="1031363"/>
            <a:ext cx="2993339" cy="199556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51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5D5E-5731-45ED-885B-39CB94A4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Force Coupling</a:t>
            </a:r>
          </a:p>
        </p:txBody>
      </p:sp>
      <p:pic>
        <p:nvPicPr>
          <p:cNvPr id="5" name="Picture 2" descr="http://www.thenational.ae/storyimage/AB/20120215/ARTICLE/302159937/AR/0/&amp;MaxW=640&amp;imageVersion=default&amp;AR-302159937.jpg">
            <a:extLst>
              <a:ext uri="{FF2B5EF4-FFF2-40B4-BE49-F238E27FC236}">
                <a16:creationId xmlns:a16="http://schemas.microsoft.com/office/drawing/2014/main" id="{E8ED0FD0-BB54-4C97-BA8F-AB4EE87D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91" y="760927"/>
            <a:ext cx="2993339" cy="199556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17626D-3BBA-42B4-B7DA-214DB9C74149}"/>
              </a:ext>
            </a:extLst>
          </p:cNvPr>
          <p:cNvSpPr/>
          <p:nvPr/>
        </p:nvSpPr>
        <p:spPr>
          <a:xfrm>
            <a:off x="179388" y="778450"/>
            <a:ext cx="512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Here, we could consider the following cases: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B8F35-720C-46EC-BCE1-F14FBF0C9DA9}"/>
              </a:ext>
            </a:extLst>
          </p:cNvPr>
          <p:cNvSpPr/>
          <p:nvPr/>
        </p:nvSpPr>
        <p:spPr>
          <a:xfrm>
            <a:off x="668670" y="2035227"/>
            <a:ext cx="3542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forces on the man.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9CABA-AF8F-40C9-89FA-64ABC94B41F0}"/>
              </a:ext>
            </a:extLst>
          </p:cNvPr>
          <p:cNvCxnSpPr>
            <a:cxnSpLocks/>
          </p:cNvCxnSpPr>
          <p:nvPr/>
        </p:nvCxnSpPr>
        <p:spPr>
          <a:xfrm flipV="1">
            <a:off x="4502834" y="3982159"/>
            <a:ext cx="709977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4305FD-A73A-4143-AE4F-D36DB9077FF1}"/>
              </a:ext>
            </a:extLst>
          </p:cNvPr>
          <p:cNvGrpSpPr/>
          <p:nvPr/>
        </p:nvGrpSpPr>
        <p:grpSpPr>
          <a:xfrm>
            <a:off x="3442253" y="4232120"/>
            <a:ext cx="1669232" cy="132026"/>
            <a:chOff x="5511188" y="4861560"/>
            <a:chExt cx="1669232" cy="1320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EAEB2B-29E6-4D38-A8B5-E89DD26D5E68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4899A6-95F5-4983-8971-8328E77F8C6A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13002-A254-4D13-87DB-1E70A8FB9C0A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FEB79B-DE56-4B2D-BB92-9A3B9C6C4419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CC20AD-953C-42E6-A522-4037AA74F408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CC9739-2A5D-47E9-91D7-1FDD8D011848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9CC73F-4685-4790-9398-AA38D5F1DFBB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3A46DC-9712-44D4-B675-CC6EA497BF04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309EFB-97A6-4C8B-87D8-90541039FA76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4A9718-EB78-4E7C-A090-D4F71DCE7962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B7468F-8D46-4C14-8F32-CFA69DA558EF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1C0DA19-BDC3-4462-8F52-E1FC27761F24}"/>
              </a:ext>
            </a:extLst>
          </p:cNvPr>
          <p:cNvSpPr txBox="1"/>
          <p:nvPr/>
        </p:nvSpPr>
        <p:spPr>
          <a:xfrm>
            <a:off x="5032420" y="3182267"/>
            <a:ext cx="1090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man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78F6183-CE79-4EDC-A548-05BFC57057C8}"/>
              </a:ext>
            </a:extLst>
          </p:cNvPr>
          <p:cNvSpPr/>
          <p:nvPr/>
        </p:nvSpPr>
        <p:spPr>
          <a:xfrm rot="15864481" flipH="1">
            <a:off x="4584071" y="3353424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7BAF5-8664-488B-825C-621A26B632BA}"/>
              </a:ext>
            </a:extLst>
          </p:cNvPr>
          <p:cNvSpPr txBox="1"/>
          <p:nvPr/>
        </p:nvSpPr>
        <p:spPr>
          <a:xfrm>
            <a:off x="5253024" y="3833561"/>
            <a:ext cx="16240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Driving force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FDD3B5-8FF2-4291-B3A5-DFFB17D1FC68}"/>
              </a:ext>
            </a:extLst>
          </p:cNvPr>
          <p:cNvCxnSpPr>
            <a:cxnSpLocks/>
          </p:cNvCxnSpPr>
          <p:nvPr/>
        </p:nvCxnSpPr>
        <p:spPr>
          <a:xfrm flipH="1" flipV="1">
            <a:off x="3283046" y="3982159"/>
            <a:ext cx="709977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DBB99B3-FB18-4F55-BAE6-1B596E091E52}"/>
              </a:ext>
            </a:extLst>
          </p:cNvPr>
          <p:cNvSpPr/>
          <p:nvPr/>
        </p:nvSpPr>
        <p:spPr>
          <a:xfrm>
            <a:off x="3997968" y="3732199"/>
            <a:ext cx="499921" cy="4999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DD5EA6-B0B7-4FCF-98BC-8C84EA072641}"/>
              </a:ext>
            </a:extLst>
          </p:cNvPr>
          <p:cNvSpPr txBox="1"/>
          <p:nvPr/>
        </p:nvSpPr>
        <p:spPr>
          <a:xfrm>
            <a:off x="1453239" y="3833561"/>
            <a:ext cx="180267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Tension in rope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7BF2BC-E760-4D0D-92B8-331239DAA1FC}"/>
              </a:ext>
            </a:extLst>
          </p:cNvPr>
          <p:cNvGrpSpPr/>
          <p:nvPr/>
        </p:nvGrpSpPr>
        <p:grpSpPr>
          <a:xfrm>
            <a:off x="3574171" y="3376633"/>
            <a:ext cx="320028" cy="2"/>
            <a:chOff x="3287809" y="3196761"/>
            <a:chExt cx="320028" cy="2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EE42FD8-ABE0-4999-916E-C64AD201B284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64807E-BB92-495F-90B1-44AB0FD60B4E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270BFA-7BBB-49A3-A5C9-6789D05C2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677FE37-A564-466D-B183-E58FD212759B}"/>
              </a:ext>
            </a:extLst>
          </p:cNvPr>
          <p:cNvSpPr txBox="1"/>
          <p:nvPr/>
        </p:nvSpPr>
        <p:spPr>
          <a:xfrm>
            <a:off x="3582829" y="3018426"/>
            <a:ext cx="3069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0671F4-C25B-430E-AE8E-19D54ABB1A48}"/>
              </a:ext>
            </a:extLst>
          </p:cNvPr>
          <p:cNvSpPr txBox="1"/>
          <p:nvPr/>
        </p:nvSpPr>
        <p:spPr>
          <a:xfrm>
            <a:off x="621214" y="5040606"/>
            <a:ext cx="77533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Note: We may also include other resistive forces (e.g. air resistance)</a:t>
            </a:r>
          </a:p>
        </p:txBody>
      </p:sp>
    </p:spTree>
    <p:extLst>
      <p:ext uri="{BB962C8B-B14F-4D97-AF65-F5344CB8AC3E}">
        <p14:creationId xmlns:p14="http://schemas.microsoft.com/office/powerpoint/2010/main" val="142781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 animBg="1"/>
      <p:bldP spid="32" grpId="0"/>
      <p:bldP spid="25" grpId="0" animBg="1"/>
      <p:bldP spid="35" grpId="0"/>
      <p:bldP spid="45" grpId="0"/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5D5E-5731-45ED-885B-39CB94A4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Force Coupling</a:t>
            </a:r>
          </a:p>
        </p:txBody>
      </p:sp>
      <p:pic>
        <p:nvPicPr>
          <p:cNvPr id="5" name="Picture 2" descr="http://www.thenational.ae/storyimage/AB/20120215/ARTICLE/302159937/AR/0/&amp;MaxW=640&amp;imageVersion=default&amp;AR-302159937.jpg">
            <a:extLst>
              <a:ext uri="{FF2B5EF4-FFF2-40B4-BE49-F238E27FC236}">
                <a16:creationId xmlns:a16="http://schemas.microsoft.com/office/drawing/2014/main" id="{E8ED0FD0-BB54-4C97-BA8F-AB4EE87D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91" y="760927"/>
            <a:ext cx="2993339" cy="199556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17626D-3BBA-42B4-B7DA-214DB9C74149}"/>
              </a:ext>
            </a:extLst>
          </p:cNvPr>
          <p:cNvSpPr/>
          <p:nvPr/>
        </p:nvSpPr>
        <p:spPr>
          <a:xfrm>
            <a:off x="179388" y="778450"/>
            <a:ext cx="512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Here, we could consider the following cases: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B8F35-720C-46EC-BCE1-F14FBF0C9DA9}"/>
              </a:ext>
            </a:extLst>
          </p:cNvPr>
          <p:cNvSpPr/>
          <p:nvPr/>
        </p:nvSpPr>
        <p:spPr>
          <a:xfrm>
            <a:off x="668670" y="2035227"/>
            <a:ext cx="3542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forces on truck.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9CABA-AF8F-40C9-89FA-64ABC94B41F0}"/>
              </a:ext>
            </a:extLst>
          </p:cNvPr>
          <p:cNvCxnSpPr>
            <a:cxnSpLocks/>
          </p:cNvCxnSpPr>
          <p:nvPr/>
        </p:nvCxnSpPr>
        <p:spPr>
          <a:xfrm flipV="1">
            <a:off x="4502834" y="3982159"/>
            <a:ext cx="709977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4305FD-A73A-4143-AE4F-D36DB9077FF1}"/>
              </a:ext>
            </a:extLst>
          </p:cNvPr>
          <p:cNvGrpSpPr/>
          <p:nvPr/>
        </p:nvGrpSpPr>
        <p:grpSpPr>
          <a:xfrm>
            <a:off x="3442253" y="4232120"/>
            <a:ext cx="1669232" cy="132026"/>
            <a:chOff x="5511188" y="4861560"/>
            <a:chExt cx="1669232" cy="1320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EAEB2B-29E6-4D38-A8B5-E89DD26D5E68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4899A6-95F5-4983-8971-8328E77F8C6A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13002-A254-4D13-87DB-1E70A8FB9C0A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FEB79B-DE56-4B2D-BB92-9A3B9C6C4419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CC20AD-953C-42E6-A522-4037AA74F408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CC9739-2A5D-47E9-91D7-1FDD8D011848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9CC73F-4685-4790-9398-AA38D5F1DFBB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3A46DC-9712-44D4-B675-CC6EA497BF04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309EFB-97A6-4C8B-87D8-90541039FA76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4A9718-EB78-4E7C-A090-D4F71DCE7962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B7468F-8D46-4C14-8F32-CFA69DA558EF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1C0DA19-BDC3-4462-8F52-E1FC27761F24}"/>
              </a:ext>
            </a:extLst>
          </p:cNvPr>
          <p:cNvSpPr txBox="1"/>
          <p:nvPr/>
        </p:nvSpPr>
        <p:spPr>
          <a:xfrm>
            <a:off x="5032420" y="3182267"/>
            <a:ext cx="1090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truck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78F6183-CE79-4EDC-A548-05BFC57057C8}"/>
              </a:ext>
            </a:extLst>
          </p:cNvPr>
          <p:cNvSpPr/>
          <p:nvPr/>
        </p:nvSpPr>
        <p:spPr>
          <a:xfrm rot="15864481" flipH="1">
            <a:off x="4584071" y="3353424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7BAF5-8664-488B-825C-621A26B632BA}"/>
              </a:ext>
            </a:extLst>
          </p:cNvPr>
          <p:cNvSpPr txBox="1"/>
          <p:nvPr/>
        </p:nvSpPr>
        <p:spPr>
          <a:xfrm>
            <a:off x="5253023" y="3833561"/>
            <a:ext cx="20145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Tension in rope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BB99B3-FB18-4F55-BAE6-1B596E091E52}"/>
              </a:ext>
            </a:extLst>
          </p:cNvPr>
          <p:cNvSpPr/>
          <p:nvPr/>
        </p:nvSpPr>
        <p:spPr>
          <a:xfrm>
            <a:off x="3997968" y="3732199"/>
            <a:ext cx="499921" cy="4999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7BF2BC-E760-4D0D-92B8-331239DAA1FC}"/>
              </a:ext>
            </a:extLst>
          </p:cNvPr>
          <p:cNvGrpSpPr/>
          <p:nvPr/>
        </p:nvGrpSpPr>
        <p:grpSpPr>
          <a:xfrm>
            <a:off x="3574171" y="3376633"/>
            <a:ext cx="320028" cy="2"/>
            <a:chOff x="3287809" y="3196761"/>
            <a:chExt cx="320028" cy="2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EE42FD8-ABE0-4999-916E-C64AD201B284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64807E-BB92-495F-90B1-44AB0FD60B4E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270BFA-7BBB-49A3-A5C9-6789D05C2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677FE37-A564-466D-B183-E58FD212759B}"/>
              </a:ext>
            </a:extLst>
          </p:cNvPr>
          <p:cNvSpPr txBox="1"/>
          <p:nvPr/>
        </p:nvSpPr>
        <p:spPr>
          <a:xfrm>
            <a:off x="3582829" y="3018426"/>
            <a:ext cx="3069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5D1683-03E1-427A-B5E8-5C38DE37E956}"/>
              </a:ext>
            </a:extLst>
          </p:cNvPr>
          <p:cNvSpPr txBox="1"/>
          <p:nvPr/>
        </p:nvSpPr>
        <p:spPr>
          <a:xfrm>
            <a:off x="621214" y="4798211"/>
            <a:ext cx="77533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Note: We may also include other resistive forces (e.g. air resistance)</a:t>
            </a:r>
          </a:p>
        </p:txBody>
      </p:sp>
    </p:spTree>
    <p:extLst>
      <p:ext uri="{BB962C8B-B14F-4D97-AF65-F5344CB8AC3E}">
        <p14:creationId xmlns:p14="http://schemas.microsoft.com/office/powerpoint/2010/main" val="20115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 animBg="1"/>
      <p:bldP spid="32" grpId="0"/>
      <p:bldP spid="25" grpId="0" animBg="1"/>
      <p:bldP spid="45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5D5E-5731-45ED-885B-39CB94A4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Force Coupling</a:t>
            </a:r>
          </a:p>
        </p:txBody>
      </p:sp>
      <p:pic>
        <p:nvPicPr>
          <p:cNvPr id="5" name="Picture 2" descr="http://www.thenational.ae/storyimage/AB/20120215/ARTICLE/302159937/AR/0/&amp;MaxW=640&amp;imageVersion=default&amp;AR-302159937.jpg">
            <a:extLst>
              <a:ext uri="{FF2B5EF4-FFF2-40B4-BE49-F238E27FC236}">
                <a16:creationId xmlns:a16="http://schemas.microsoft.com/office/drawing/2014/main" id="{E8ED0FD0-BB54-4C97-BA8F-AB4EE87D0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991" y="760927"/>
            <a:ext cx="2993339" cy="199556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17626D-3BBA-42B4-B7DA-214DB9C74149}"/>
              </a:ext>
            </a:extLst>
          </p:cNvPr>
          <p:cNvSpPr/>
          <p:nvPr/>
        </p:nvSpPr>
        <p:spPr>
          <a:xfrm>
            <a:off x="179388" y="778450"/>
            <a:ext cx="512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Here, we could consider the following cases: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B8F35-720C-46EC-BCE1-F14FBF0C9DA9}"/>
              </a:ext>
            </a:extLst>
          </p:cNvPr>
          <p:cNvSpPr/>
          <p:nvPr/>
        </p:nvSpPr>
        <p:spPr>
          <a:xfrm>
            <a:off x="668670" y="2035227"/>
            <a:ext cx="3542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The whole system.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49CABA-AF8F-40C9-89FA-64ABC94B41F0}"/>
              </a:ext>
            </a:extLst>
          </p:cNvPr>
          <p:cNvCxnSpPr>
            <a:cxnSpLocks/>
          </p:cNvCxnSpPr>
          <p:nvPr/>
        </p:nvCxnSpPr>
        <p:spPr>
          <a:xfrm flipV="1">
            <a:off x="4502834" y="3982159"/>
            <a:ext cx="709977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4305FD-A73A-4143-AE4F-D36DB9077FF1}"/>
              </a:ext>
            </a:extLst>
          </p:cNvPr>
          <p:cNvGrpSpPr/>
          <p:nvPr/>
        </p:nvGrpSpPr>
        <p:grpSpPr>
          <a:xfrm>
            <a:off x="3442253" y="4232120"/>
            <a:ext cx="1669232" cy="132026"/>
            <a:chOff x="5511188" y="4861560"/>
            <a:chExt cx="1669232" cy="1320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1EAEB2B-29E6-4D38-A8B5-E89DD26D5E68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4899A6-95F5-4983-8971-8328E77F8C6A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13002-A254-4D13-87DB-1E70A8FB9C0A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FEB79B-DE56-4B2D-BB92-9A3B9C6C4419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CC20AD-953C-42E6-A522-4037AA74F408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CC9739-2A5D-47E9-91D7-1FDD8D011848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A9CC73F-4685-4790-9398-AA38D5F1DFBB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33A46DC-9712-44D4-B675-CC6EA497BF04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7309EFB-97A6-4C8B-87D8-90541039FA76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4A9718-EB78-4E7C-A090-D4F71DCE7962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EB7468F-8D46-4C14-8F32-CFA69DA558EF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1C0DA19-BDC3-4462-8F52-E1FC27761F24}"/>
              </a:ext>
            </a:extLst>
          </p:cNvPr>
          <p:cNvSpPr txBox="1"/>
          <p:nvPr/>
        </p:nvSpPr>
        <p:spPr>
          <a:xfrm>
            <a:off x="5032420" y="3182267"/>
            <a:ext cx="20145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Man and truck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78F6183-CE79-4EDC-A548-05BFC57057C8}"/>
              </a:ext>
            </a:extLst>
          </p:cNvPr>
          <p:cNvSpPr/>
          <p:nvPr/>
        </p:nvSpPr>
        <p:spPr>
          <a:xfrm rot="15864481" flipH="1">
            <a:off x="4584071" y="3353424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07BAF5-8664-488B-825C-621A26B632BA}"/>
              </a:ext>
            </a:extLst>
          </p:cNvPr>
          <p:cNvSpPr txBox="1"/>
          <p:nvPr/>
        </p:nvSpPr>
        <p:spPr>
          <a:xfrm>
            <a:off x="5253023" y="3833561"/>
            <a:ext cx="20145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Driving force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BB99B3-FB18-4F55-BAE6-1B596E091E52}"/>
              </a:ext>
            </a:extLst>
          </p:cNvPr>
          <p:cNvSpPr/>
          <p:nvPr/>
        </p:nvSpPr>
        <p:spPr>
          <a:xfrm>
            <a:off x="3997968" y="3732199"/>
            <a:ext cx="499921" cy="4999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7BF2BC-E760-4D0D-92B8-331239DAA1FC}"/>
              </a:ext>
            </a:extLst>
          </p:cNvPr>
          <p:cNvGrpSpPr/>
          <p:nvPr/>
        </p:nvGrpSpPr>
        <p:grpSpPr>
          <a:xfrm>
            <a:off x="3574171" y="3376633"/>
            <a:ext cx="320028" cy="2"/>
            <a:chOff x="3287809" y="3196761"/>
            <a:chExt cx="320028" cy="2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EE42FD8-ABE0-4999-916E-C64AD201B284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164807E-BB92-495F-90B1-44AB0FD60B4E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D270BFA-7BBB-49A3-A5C9-6789D05C2E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2677FE37-A564-466D-B183-E58FD212759B}"/>
              </a:ext>
            </a:extLst>
          </p:cNvPr>
          <p:cNvSpPr txBox="1"/>
          <p:nvPr/>
        </p:nvSpPr>
        <p:spPr>
          <a:xfrm>
            <a:off x="3582829" y="3018426"/>
            <a:ext cx="3069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24B734-9B3C-48FD-9429-9A5ED396C9DD}"/>
              </a:ext>
            </a:extLst>
          </p:cNvPr>
          <p:cNvSpPr txBox="1"/>
          <p:nvPr/>
        </p:nvSpPr>
        <p:spPr>
          <a:xfrm>
            <a:off x="1866419" y="4800798"/>
            <a:ext cx="49438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Note: The mass here is the </a:t>
            </a:r>
            <a:r>
              <a:rPr lang="en-GB" sz="1600" u="sng">
                <a:solidFill>
                  <a:schemeClr val="bg1"/>
                </a:solidFill>
                <a:latin typeface="Segoe Print" panose="02000600000000000000" pitchFamily="2" charset="0"/>
              </a:rPr>
              <a:t>combined</a:t>
            </a:r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GB" sz="1600" u="sng">
                <a:solidFill>
                  <a:schemeClr val="bg1"/>
                </a:solidFill>
                <a:latin typeface="Segoe Print" panose="02000600000000000000" pitchFamily="2" charset="0"/>
              </a:rPr>
              <a:t>mass</a:t>
            </a:r>
          </a:p>
        </p:txBody>
      </p:sp>
    </p:spTree>
    <p:extLst>
      <p:ext uri="{BB962C8B-B14F-4D97-AF65-F5344CB8AC3E}">
        <p14:creationId xmlns:p14="http://schemas.microsoft.com/office/powerpoint/2010/main" val="152839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 animBg="1"/>
      <p:bldP spid="32" grpId="0"/>
      <p:bldP spid="25" grpId="0" animBg="1"/>
      <p:bldP spid="45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59E2-AA8B-4A74-8190-E160ED6B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33" y="611790"/>
            <a:ext cx="5905344" cy="432297"/>
          </a:xfrm>
        </p:spPr>
        <p:txBody>
          <a:bodyPr>
            <a:noAutofit/>
          </a:bodyPr>
          <a:lstStyle/>
          <a:p>
            <a:pPr algn="ctr"/>
            <a:r>
              <a:rPr lang="en-GB" sz="4000"/>
              <a:t>Pulleys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12504-2844-49E7-8528-89FE9A1FE127}"/>
              </a:ext>
            </a:extLst>
          </p:cNvPr>
          <p:cNvSpPr/>
          <p:nvPr/>
        </p:nvSpPr>
        <p:spPr>
          <a:xfrm>
            <a:off x="1516668" y="1939229"/>
            <a:ext cx="1512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Mechanics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3E091-6941-480C-BA3E-900B69C0F587}"/>
              </a:ext>
            </a:extLst>
          </p:cNvPr>
          <p:cNvSpPr/>
          <p:nvPr/>
        </p:nvSpPr>
        <p:spPr>
          <a:xfrm>
            <a:off x="3731307" y="1816119"/>
            <a:ext cx="1647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Connected Particles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995926-80D3-4B8D-B16E-9C131A3E7934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>
            <a:off x="2454788" y="2668522"/>
            <a:ext cx="1885820" cy="27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0718A40-D43A-4BB6-A701-6F9444C60EE1}"/>
              </a:ext>
            </a:extLst>
          </p:cNvPr>
          <p:cNvSpPr/>
          <p:nvPr/>
        </p:nvSpPr>
        <p:spPr>
          <a:xfrm>
            <a:off x="3401760" y="2496725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C59713-D46F-4CB1-A6E9-C30269B5F26A}"/>
              </a:ext>
            </a:extLst>
          </p:cNvPr>
          <p:cNvSpPr/>
          <p:nvPr/>
        </p:nvSpPr>
        <p:spPr>
          <a:xfrm>
            <a:off x="2082287" y="2482271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2D77E2-38C2-41AE-B474-1D4FC1A5FD8C}"/>
              </a:ext>
            </a:extLst>
          </p:cNvPr>
          <p:cNvCxnSpPr>
            <a:cxnSpLocks/>
            <a:stCxn id="14" idx="6"/>
            <a:endCxn id="12" idx="2"/>
          </p:cNvCxnSpPr>
          <p:nvPr/>
        </p:nvCxnSpPr>
        <p:spPr>
          <a:xfrm flipV="1">
            <a:off x="4713109" y="2668521"/>
            <a:ext cx="1977690" cy="27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0854913-5FF8-40FC-9745-5BFD9CC839D8}"/>
              </a:ext>
            </a:extLst>
          </p:cNvPr>
          <p:cNvSpPr/>
          <p:nvPr/>
        </p:nvSpPr>
        <p:spPr>
          <a:xfrm>
            <a:off x="5285591" y="2496725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36E384-AFEF-4BCD-8BE2-3A1D61BFC787}"/>
              </a:ext>
            </a:extLst>
          </p:cNvPr>
          <p:cNvSpPr/>
          <p:nvPr/>
        </p:nvSpPr>
        <p:spPr>
          <a:xfrm>
            <a:off x="6690799" y="2482270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92C255-D5A3-49DD-889A-5ED3E67FC056}"/>
              </a:ext>
            </a:extLst>
          </p:cNvPr>
          <p:cNvSpPr/>
          <p:nvPr/>
        </p:nvSpPr>
        <p:spPr>
          <a:xfrm>
            <a:off x="6392668" y="1939229"/>
            <a:ext cx="968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Pulleys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1C9EA5-9D3F-4E29-A43E-D1E669A2CEFD}"/>
              </a:ext>
            </a:extLst>
          </p:cNvPr>
          <p:cNvSpPr/>
          <p:nvPr/>
        </p:nvSpPr>
        <p:spPr>
          <a:xfrm>
            <a:off x="4340608" y="2484999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A85C08-144C-40AD-AABE-5084EF5C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Example-Problem Pairs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A6FA86-81AA-494F-8E95-A77DA4C9E2C9}"/>
              </a:ext>
            </a:extLst>
          </p:cNvPr>
          <p:cNvSpPr/>
          <p:nvPr/>
        </p:nvSpPr>
        <p:spPr>
          <a:xfrm>
            <a:off x="1133816" y="1773205"/>
            <a:ext cx="500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(a)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DFB1AD-42DB-4A23-9A14-6E362D227434}"/>
              </a:ext>
            </a:extLst>
          </p:cNvPr>
          <p:cNvSpPr/>
          <p:nvPr/>
        </p:nvSpPr>
        <p:spPr>
          <a:xfrm>
            <a:off x="1133816" y="2388433"/>
            <a:ext cx="500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(b)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8025E71-AF68-4544-B1AE-57F579D4D801}"/>
              </a:ext>
            </a:extLst>
          </p:cNvPr>
          <p:cNvCxnSpPr>
            <a:cxnSpLocks/>
            <a:stCxn id="24" idx="4"/>
            <a:endCxn id="25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9B4371E-1558-4186-9B68-1443BE6231AF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82AFFF"/>
                </a:solidFill>
                <a:latin typeface="+mj-lt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B58765-DD90-434A-84BE-D6ABDD187C26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4924F21-D0DF-4790-A16E-B6F0BAA3D157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B0F662-5536-47FE-920C-1EF74662D56B}"/>
              </a:ext>
            </a:extLst>
          </p:cNvPr>
          <p:cNvGrpSpPr/>
          <p:nvPr/>
        </p:nvGrpSpPr>
        <p:grpSpPr>
          <a:xfrm>
            <a:off x="830604" y="609733"/>
            <a:ext cx="343043" cy="311970"/>
            <a:chOff x="169058" y="2851115"/>
            <a:chExt cx="343043" cy="3119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BAE45F1-0EC3-4101-8E96-71DBED71A6D8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1E.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89514B-2474-4AAB-9321-9903C8D49B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4E8BA6-E739-463E-BEAA-7625D8793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966E5F5-B1DA-48D3-9284-A4B9A18AFD8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A3C9BC1-5BEF-455A-A0EE-DE5F4F25FE7D}"/>
                  </a:ext>
                </a:extLst>
              </p:cNvPr>
              <p:cNvSpPr/>
              <p:nvPr/>
            </p:nvSpPr>
            <p:spPr>
              <a:xfrm>
                <a:off x="1504003" y="527151"/>
                <a:ext cx="6053786" cy="1027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A truck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1200 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pulls a caravan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 Both the truck and caravan accelerate at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0.5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i="0">
                        <a:latin typeface="Cambria Math" panose="02040503050406030204" pitchFamily="18" charset="0"/>
                      </a:rPr>
                      <m:t>m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i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1600" i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Motion of the caravan is resisted by a force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140 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A3C9BC1-5BEF-455A-A0EE-DE5F4F25FE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003" y="527151"/>
                <a:ext cx="6053786" cy="1027397"/>
              </a:xfrm>
              <a:prstGeom prst="rect">
                <a:avLst/>
              </a:prstGeom>
              <a:blipFill>
                <a:blip r:embed="rId2"/>
                <a:stretch>
                  <a:fillRect l="-604" r="-302" b="-6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>
            <a:extLst>
              <a:ext uri="{FF2B5EF4-FFF2-40B4-BE49-F238E27FC236}">
                <a16:creationId xmlns:a16="http://schemas.microsoft.com/office/drawing/2014/main" id="{20F1846F-92A3-414A-9090-995880C68394}"/>
              </a:ext>
            </a:extLst>
          </p:cNvPr>
          <p:cNvSpPr/>
          <p:nvPr/>
        </p:nvSpPr>
        <p:spPr>
          <a:xfrm>
            <a:off x="1634103" y="1777729"/>
            <a:ext cx="62909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83804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Find the driving force produced by the engine in the truck.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7B545D-BDCA-4C6A-8BDF-16FAB8894428}"/>
              </a:ext>
            </a:extLst>
          </p:cNvPr>
          <p:cNvSpPr/>
          <p:nvPr/>
        </p:nvSpPr>
        <p:spPr>
          <a:xfrm>
            <a:off x="1634103" y="2388433"/>
            <a:ext cx="7096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tension in the coupling between the truck and the caravan.</a:t>
            </a:r>
          </a:p>
        </p:txBody>
      </p:sp>
      <p:pic>
        <p:nvPicPr>
          <p:cNvPr id="90114" name="Picture 2" descr="Image result for cartoon truck pulling caravan">
            <a:extLst>
              <a:ext uri="{FF2B5EF4-FFF2-40B4-BE49-F238E27FC236}">
                <a16:creationId xmlns:a16="http://schemas.microsoft.com/office/drawing/2014/main" id="{B9CCA1C0-0F28-43FE-B8DE-CF4822A6C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4" b="94118" l="3125" r="98250">
                        <a14:foregroundMark x1="57625" y1="12418" x2="58875" y2="69608"/>
                        <a14:foregroundMark x1="58875" y1="69608" x2="64250" y2="80065"/>
                        <a14:foregroundMark x1="64250" y1="80065" x2="87500" y2="85294"/>
                        <a14:foregroundMark x1="87500" y1="85294" x2="94000" y2="85294"/>
                        <a14:foregroundMark x1="94000" y1="85294" x2="97875" y2="70915"/>
                        <a14:foregroundMark x1="97875" y1="70915" x2="96750" y2="15359"/>
                        <a14:foregroundMark x1="96750" y1="15359" x2="88125" y2="4248"/>
                        <a14:foregroundMark x1="88125" y1="4248" x2="64375" y2="2614"/>
                        <a14:foregroundMark x1="64375" y1="2614" x2="58000" y2="9804"/>
                        <a14:foregroundMark x1="58000" y1="9804" x2="56875" y2="14706"/>
                        <a14:foregroundMark x1="91250" y1="4575" x2="97375" y2="8497"/>
                        <a14:foregroundMark x1="97375" y1="8497" x2="99375" y2="48039"/>
                        <a14:foregroundMark x1="99375" y1="48039" x2="98750" y2="82353"/>
                        <a14:foregroundMark x1="98750" y1="82353" x2="90625" y2="87255"/>
                        <a14:foregroundMark x1="90625" y1="87255" x2="84250" y2="83660"/>
                        <a14:foregroundMark x1="84250" y1="83660" x2="77500" y2="85294"/>
                        <a14:foregroundMark x1="77500" y1="85294" x2="70500" y2="80392"/>
                        <a14:foregroundMark x1="70500" y1="80392" x2="63875" y2="65359"/>
                        <a14:foregroundMark x1="65750" y1="15359" x2="59250" y2="17647"/>
                        <a14:foregroundMark x1="59250" y1="17647" x2="58750" y2="35294"/>
                        <a14:foregroundMark x1="58750" y1="35294" x2="64375" y2="47712"/>
                        <a14:foregroundMark x1="64375" y1="47712" x2="70125" y2="36275"/>
                        <a14:foregroundMark x1="70125" y1="36275" x2="68375" y2="18627"/>
                        <a14:foregroundMark x1="68375" y1="18627" x2="61500" y2="12418"/>
                        <a14:foregroundMark x1="61500" y1="12418" x2="61375" y2="13399"/>
                        <a14:foregroundMark x1="93875" y1="12418" x2="84875" y2="6536"/>
                        <a14:foregroundMark x1="84875" y1="6536" x2="77000" y2="7516"/>
                        <a14:foregroundMark x1="77000" y1="7516" x2="70625" y2="14052"/>
                        <a14:foregroundMark x1="70625" y1="14052" x2="68750" y2="31046"/>
                        <a14:foregroundMark x1="68750" y1="31046" x2="69750" y2="47386"/>
                        <a14:foregroundMark x1="69750" y1="47386" x2="74250" y2="61111"/>
                        <a14:foregroundMark x1="74250" y1="61111" x2="79875" y2="68954"/>
                        <a14:foregroundMark x1="79875" y1="68954" x2="89375" y2="68627"/>
                        <a14:foregroundMark x1="89375" y1="68627" x2="94875" y2="54248"/>
                        <a14:foregroundMark x1="94875" y1="54248" x2="97500" y2="38889"/>
                        <a14:foregroundMark x1="97500" y1="38889" x2="91875" y2="12745"/>
                        <a14:foregroundMark x1="91500" y1="8497" x2="77375" y2="5556"/>
                        <a14:foregroundMark x1="77375" y1="5556" x2="70750" y2="8824"/>
                        <a14:foregroundMark x1="70750" y1="8824" x2="67375" y2="26144"/>
                        <a14:foregroundMark x1="67375" y1="26144" x2="67500" y2="42484"/>
                        <a14:foregroundMark x1="67500" y1="42484" x2="72250" y2="55556"/>
                        <a14:foregroundMark x1="72250" y1="55556" x2="80125" y2="61765"/>
                        <a14:foregroundMark x1="80125" y1="61765" x2="87500" y2="59477"/>
                        <a14:foregroundMark x1="87500" y1="59477" x2="92125" y2="47386"/>
                        <a14:foregroundMark x1="92125" y1="47386" x2="94750" y2="30719"/>
                        <a14:foregroundMark x1="94750" y1="30719" x2="91375" y2="5556"/>
                        <a14:foregroundMark x1="93750" y1="18301" x2="81875" y2="2614"/>
                        <a14:foregroundMark x1="81875" y1="2614" x2="74750" y2="1634"/>
                        <a14:foregroundMark x1="74750" y1="1634" x2="69000" y2="11438"/>
                        <a14:foregroundMark x1="69000" y1="11438" x2="68625" y2="30719"/>
                        <a14:foregroundMark x1="68625" y1="30719" x2="71625" y2="45425"/>
                        <a14:foregroundMark x1="71625" y1="45425" x2="77250" y2="53595"/>
                        <a14:foregroundMark x1="77250" y1="53595" x2="85750" y2="57516"/>
                        <a14:foregroundMark x1="85750" y1="57516" x2="92500" y2="51961"/>
                        <a14:foregroundMark x1="92500" y1="51961" x2="95750" y2="35294"/>
                        <a14:foregroundMark x1="95750" y1="35294" x2="94875" y2="16993"/>
                        <a14:foregroundMark x1="94875" y1="16993" x2="90875" y2="10131"/>
                        <a14:foregroundMark x1="90500" y1="10784" x2="76500" y2="10784"/>
                        <a14:foregroundMark x1="76500" y1="10784" x2="71250" y2="20915"/>
                        <a14:foregroundMark x1="71250" y1="20915" x2="70625" y2="43137"/>
                        <a14:foregroundMark x1="70625" y1="43137" x2="78875" y2="57516"/>
                        <a14:foregroundMark x1="78875" y1="57516" x2="86875" y2="63072"/>
                        <a14:foregroundMark x1="86875" y1="63072" x2="94750" y2="62418"/>
                        <a14:foregroundMark x1="94750" y1="62418" x2="98250" y2="43464"/>
                        <a14:foregroundMark x1="98250" y1="43464" x2="95875" y2="25817"/>
                        <a14:foregroundMark x1="95875" y1="25817" x2="91250" y2="11438"/>
                        <a14:foregroundMark x1="90500" y1="12745" x2="77375" y2="7190"/>
                        <a14:foregroundMark x1="77375" y1="7190" x2="73000" y2="22222"/>
                        <a14:foregroundMark x1="73000" y1="22222" x2="76125" y2="39216"/>
                        <a14:foregroundMark x1="76125" y1="39216" x2="85375" y2="46078"/>
                        <a14:foregroundMark x1="85375" y1="46078" x2="92250" y2="43464"/>
                        <a14:foregroundMark x1="92250" y1="43464" x2="95000" y2="26144"/>
                        <a14:foregroundMark x1="95000" y1="26144" x2="90500" y2="12092"/>
                        <a14:foregroundMark x1="90500" y1="12092" x2="87250" y2="7516"/>
                        <a14:foregroundMark x1="93375" y1="13725" x2="86500" y2="6209"/>
                        <a14:foregroundMark x1="86500" y1="6209" x2="79875" y2="4902"/>
                        <a14:foregroundMark x1="79875" y1="4902" x2="73500" y2="8170"/>
                        <a14:foregroundMark x1="73500" y1="8170" x2="71375" y2="27124"/>
                        <a14:foregroundMark x1="71375" y1="27124" x2="77500" y2="46732"/>
                        <a14:foregroundMark x1="77500" y1="46732" x2="86625" y2="48693"/>
                        <a14:foregroundMark x1="86625" y1="48693" x2="93375" y2="39869"/>
                        <a14:foregroundMark x1="93375" y1="39869" x2="93500" y2="21242"/>
                        <a14:foregroundMark x1="93500" y1="21242" x2="92000" y2="10784"/>
                        <a14:foregroundMark x1="92250" y1="21242" x2="76875" y2="28431"/>
                        <a14:foregroundMark x1="76875" y1="28431" x2="84375" y2="38235"/>
                        <a14:foregroundMark x1="84375" y1="38235" x2="90750" y2="34967"/>
                        <a14:foregroundMark x1="90750" y1="34967" x2="89000" y2="26144"/>
                        <a14:foregroundMark x1="87250" y1="10784" x2="80250" y2="8170"/>
                        <a14:foregroundMark x1="80250" y1="8170" x2="82875" y2="23529"/>
                        <a14:foregroundMark x1="82875" y1="23529" x2="90375" y2="21242"/>
                        <a14:foregroundMark x1="90375" y1="21242" x2="84625" y2="10458"/>
                        <a14:foregroundMark x1="84625" y1="10458" x2="83875" y2="10131"/>
                        <a14:foregroundMark x1="89875" y1="68954" x2="83625" y2="62745"/>
                        <a14:foregroundMark x1="83625" y1="62745" x2="78000" y2="70261"/>
                        <a14:foregroundMark x1="78000" y1="70261" x2="81250" y2="84641"/>
                        <a14:foregroundMark x1="81250" y1="84641" x2="88125" y2="78431"/>
                        <a14:foregroundMark x1="88125" y1="78431" x2="93000" y2="67320"/>
                        <a14:foregroundMark x1="93000" y1="67320" x2="87250" y2="56863"/>
                        <a14:foregroundMark x1="87250" y1="56863" x2="86375" y2="56536"/>
                        <a14:foregroundMark x1="71375" y1="76797" x2="64750" y2="74183"/>
                        <a14:foregroundMark x1="64750" y1="74183" x2="58500" y2="81373"/>
                        <a14:foregroundMark x1="58500" y1="81373" x2="45375" y2="82353"/>
                        <a14:foregroundMark x1="45375" y1="82353" x2="52250" y2="86928"/>
                        <a14:foregroundMark x1="52250" y1="86928" x2="58750" y2="86275"/>
                        <a14:foregroundMark x1="58750" y1="86275" x2="65250" y2="88235"/>
                        <a14:foregroundMark x1="65250" y1="88235" x2="70875" y2="79739"/>
                        <a14:foregroundMark x1="70875" y1="79739" x2="71375" y2="77451"/>
                        <a14:foregroundMark x1="46250" y1="59477" x2="39250" y2="56209"/>
                        <a14:foregroundMark x1="39250" y1="56209" x2="33250" y2="62092"/>
                        <a14:foregroundMark x1="33250" y1="62092" x2="31000" y2="78105"/>
                        <a14:foregroundMark x1="31000" y1="78105" x2="34750" y2="94771"/>
                        <a14:foregroundMark x1="34750" y1="94771" x2="42000" y2="91830"/>
                        <a14:foregroundMark x1="42000" y1="91830" x2="44375" y2="69608"/>
                        <a14:foregroundMark x1="44375" y1="69608" x2="43500" y2="61438"/>
                        <a14:foregroundMark x1="12750" y1="58170" x2="6500" y2="55556"/>
                        <a14:foregroundMark x1="6500" y1="55556" x2="750" y2="65033"/>
                        <a14:foregroundMark x1="750" y1="65033" x2="625" y2="85621"/>
                        <a14:foregroundMark x1="625" y1="85621" x2="6000" y2="94771"/>
                        <a14:foregroundMark x1="6000" y1="94771" x2="12875" y2="94444"/>
                        <a14:foregroundMark x1="12875" y1="94444" x2="16375" y2="77778"/>
                        <a14:foregroundMark x1="16375" y1="77778" x2="14625" y2="58170"/>
                        <a14:foregroundMark x1="14625" y1="58170" x2="10000" y2="53922"/>
                        <a14:foregroundMark x1="10375" y1="60131" x2="3750" y2="58170"/>
                        <a14:foregroundMark x1="3750" y1="58170" x2="375" y2="81373"/>
                        <a14:foregroundMark x1="375" y1="81373" x2="4875" y2="93137"/>
                        <a14:foregroundMark x1="4875" y1="93137" x2="11000" y2="79412"/>
                        <a14:foregroundMark x1="11000" y1="79412" x2="10375" y2="59804"/>
                        <a14:foregroundMark x1="10375" y1="59804" x2="8875" y2="51634"/>
                        <a14:foregroundMark x1="7125" y1="59804" x2="750" y2="60131"/>
                        <a14:foregroundMark x1="750" y1="60131" x2="250" y2="85294"/>
                        <a14:foregroundMark x1="250" y1="85294" x2="8000" y2="87582"/>
                        <a14:foregroundMark x1="8000" y1="87582" x2="9750" y2="66993"/>
                        <a14:foregroundMark x1="9750" y1="66993" x2="7250" y2="49673"/>
                        <a14:foregroundMark x1="7250" y1="49673" x2="7125" y2="49346"/>
                        <a14:foregroundMark x1="5500" y1="56863" x2="375" y2="82026"/>
                        <a14:foregroundMark x1="375" y1="82026" x2="7000" y2="77124"/>
                        <a14:foregroundMark x1="7000" y1="77124" x2="4875" y2="57516"/>
                        <a14:foregroundMark x1="4875" y1="57516" x2="3125" y2="51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4102" y="2999137"/>
            <a:ext cx="5321641" cy="20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D21D-5DAF-4B08-A7F7-A7C57352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Example-Problem Pairs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9D2BE7-1D28-49B9-B54F-F6EA67C72FA5}"/>
              </a:ext>
            </a:extLst>
          </p:cNvPr>
          <p:cNvCxnSpPr/>
          <p:nvPr/>
        </p:nvCxnSpPr>
        <p:spPr>
          <a:xfrm flipH="1" flipV="1">
            <a:off x="2235842" y="2339520"/>
            <a:ext cx="375718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8872B7-37AD-48B2-BF0F-A710B86419F8}"/>
              </a:ext>
            </a:extLst>
          </p:cNvPr>
          <p:cNvCxnSpPr>
            <a:cxnSpLocks/>
          </p:cNvCxnSpPr>
          <p:nvPr/>
        </p:nvCxnSpPr>
        <p:spPr>
          <a:xfrm>
            <a:off x="2896729" y="2339522"/>
            <a:ext cx="368874" cy="957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28DEFE6-6768-458C-93EB-AFEC3CA04A0F}"/>
              </a:ext>
            </a:extLst>
          </p:cNvPr>
          <p:cNvSpPr/>
          <p:nvPr/>
        </p:nvSpPr>
        <p:spPr>
          <a:xfrm>
            <a:off x="3284653" y="2179815"/>
            <a:ext cx="348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F57A-E9DC-4D80-A405-ACE9FA8C12EE}"/>
              </a:ext>
            </a:extLst>
          </p:cNvPr>
          <p:cNvSpPr/>
          <p:nvPr/>
        </p:nvSpPr>
        <p:spPr>
          <a:xfrm>
            <a:off x="1332892" y="2183914"/>
            <a:ext cx="883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140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34418-92FB-49AA-B24B-2FE33118D5AE}"/>
              </a:ext>
            </a:extLst>
          </p:cNvPr>
          <p:cNvSpPr txBox="1"/>
          <p:nvPr/>
        </p:nvSpPr>
        <p:spPr>
          <a:xfrm>
            <a:off x="2258250" y="1824344"/>
            <a:ext cx="115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1600 kg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F485F-E3E6-4009-8A11-681A49D8FF54}"/>
              </a:ext>
            </a:extLst>
          </p:cNvPr>
          <p:cNvSpPr txBox="1"/>
          <p:nvPr/>
        </p:nvSpPr>
        <p:spPr>
          <a:xfrm>
            <a:off x="1711207" y="591055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Whole System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06202B-21D1-4940-A52C-EB18352CC94D}"/>
              </a:ext>
            </a:extLst>
          </p:cNvPr>
          <p:cNvSpPr/>
          <p:nvPr/>
        </p:nvSpPr>
        <p:spPr>
          <a:xfrm>
            <a:off x="1830962" y="3384537"/>
            <a:ext cx="1168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Caravan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B30AB3E-564D-4C89-8C79-001118BCB1C4}"/>
              </a:ext>
            </a:extLst>
          </p:cNvPr>
          <p:cNvCxnSpPr/>
          <p:nvPr/>
        </p:nvCxnSpPr>
        <p:spPr>
          <a:xfrm flipH="1" flipV="1">
            <a:off x="2281321" y="5146674"/>
            <a:ext cx="375718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B815CC-135C-498B-8E50-6B73A13DF8A7}"/>
              </a:ext>
            </a:extLst>
          </p:cNvPr>
          <p:cNvCxnSpPr/>
          <p:nvPr/>
        </p:nvCxnSpPr>
        <p:spPr>
          <a:xfrm flipV="1">
            <a:off x="2906972" y="5146673"/>
            <a:ext cx="348391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74EEF53-9AC6-408E-8477-3EA7374D775E}"/>
              </a:ext>
            </a:extLst>
          </p:cNvPr>
          <p:cNvSpPr/>
          <p:nvPr/>
        </p:nvSpPr>
        <p:spPr>
          <a:xfrm>
            <a:off x="1239011" y="546180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(a) </a:t>
            </a:r>
            <a:endParaRPr lang="en-GB" sz="1600">
              <a:solidFill>
                <a:srgbClr val="FF0066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FBF50C6-823B-45AF-98D7-DAFD2E13A9CE}"/>
              </a:ext>
            </a:extLst>
          </p:cNvPr>
          <p:cNvSpPr/>
          <p:nvPr/>
        </p:nvSpPr>
        <p:spPr>
          <a:xfrm>
            <a:off x="1275943" y="3402055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(b) </a:t>
            </a:r>
            <a:endParaRPr lang="en-GB" sz="1600">
              <a:solidFill>
                <a:srgbClr val="FF0066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64E9D7C-15E7-4212-A5CA-A2CB1BD3DD9E}"/>
              </a:ext>
            </a:extLst>
          </p:cNvPr>
          <p:cNvSpPr/>
          <p:nvPr/>
        </p:nvSpPr>
        <p:spPr>
          <a:xfrm>
            <a:off x="2571761" y="2160637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E5DCB5-FC7D-44D4-B841-7F4DB225223F}"/>
              </a:ext>
            </a:extLst>
          </p:cNvPr>
          <p:cNvGrpSpPr/>
          <p:nvPr/>
        </p:nvGrpSpPr>
        <p:grpSpPr>
          <a:xfrm>
            <a:off x="1931318" y="2488025"/>
            <a:ext cx="1669232" cy="132026"/>
            <a:chOff x="5511188" y="4861560"/>
            <a:chExt cx="1669232" cy="13202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786B1B-9C15-4541-A14E-5A639F9520CE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51EAA84-C26D-433F-A9A5-C3AB5D8638CE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DB3057-A6D1-4BDF-984A-E88452EABB89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6860EC-31D5-49C0-B536-4D03BEF109DE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84D286-29A9-44C2-A9B9-C70233EF3DF5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B6BFCA2-2FB1-4009-9332-0452D904CB5F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3D29CF-1EC4-44DC-9163-02345A1515DA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9B299FC-8538-434C-AE09-16185C0CA92A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65E091-0305-4E89-A28B-C15D848F4CA1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1CE6D72-22BF-40D5-9F78-543E5361DB84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532A54-5FA5-4337-A86C-929AE7B25D7C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3872D05B-E43F-4DE4-913C-D6E17C86B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072728"/>
              </p:ext>
            </p:extLst>
          </p:nvPr>
        </p:nvGraphicFramePr>
        <p:xfrm>
          <a:off x="2127779" y="1125549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79360" progId="Equation.DSMT4">
                  <p:embed/>
                </p:oleObj>
              </mc:Choice>
              <mc:Fallback>
                <p:oleObj name="Equation" r:id="rId2" imgW="965160" imgH="2793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3872D05B-E43F-4DE4-913C-D6E17C86B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27779" y="1125549"/>
                        <a:ext cx="965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83F63715-2288-4D73-BC51-13F7E42F8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43284"/>
              </p:ext>
            </p:extLst>
          </p:nvPr>
        </p:nvGraphicFramePr>
        <p:xfrm>
          <a:off x="5122628" y="1851485"/>
          <a:ext cx="335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736560" progId="Equation.DSMT4">
                  <p:embed/>
                </p:oleObj>
              </mc:Choice>
              <mc:Fallback>
                <p:oleObj name="Equation" r:id="rId4" imgW="3352680" imgH="73656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83F63715-2288-4D73-BC51-13F7E42F8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2628" y="1851485"/>
                        <a:ext cx="3352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C7DBA2F9-7BDE-419C-9ACB-8F0BE8A1ED2C}"/>
              </a:ext>
            </a:extLst>
          </p:cNvPr>
          <p:cNvGrpSpPr/>
          <p:nvPr/>
        </p:nvGrpSpPr>
        <p:grpSpPr>
          <a:xfrm>
            <a:off x="2347319" y="1520113"/>
            <a:ext cx="320028" cy="2"/>
            <a:chOff x="3287809" y="3196761"/>
            <a:chExt cx="320028" cy="2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79F7144-5428-4E88-8432-C3686701CF14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D1F3433-B5C7-4ABD-AA42-D50DC5A10D90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7912C98-4E59-4CBF-B1FF-43C9C983B0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8A393B3-C376-441D-AFCA-BFFE28D723BD}"/>
              </a:ext>
            </a:extLst>
          </p:cNvPr>
          <p:cNvGrpSpPr/>
          <p:nvPr/>
        </p:nvGrpSpPr>
        <p:grpSpPr>
          <a:xfrm>
            <a:off x="4946792" y="616145"/>
            <a:ext cx="3658602" cy="1032177"/>
            <a:chOff x="4946792" y="616145"/>
            <a:chExt cx="3658602" cy="103217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1FC52CF-0CDA-424C-AA45-50C7DADB3ECD}"/>
                </a:ext>
              </a:extLst>
            </p:cNvPr>
            <p:cNvSpPr/>
            <p:nvPr/>
          </p:nvSpPr>
          <p:spPr>
            <a:xfrm rot="15225859" flipH="1">
              <a:off x="6088499" y="1231417"/>
              <a:ext cx="247074" cy="586735"/>
            </a:xfrm>
            <a:custGeom>
              <a:avLst/>
              <a:gdLst>
                <a:gd name="connsiteX0" fmla="*/ 0 w 685800"/>
                <a:gd name="connsiteY0" fmla="*/ 685800 h 685800"/>
                <a:gd name="connsiteX1" fmla="*/ 95250 w 685800"/>
                <a:gd name="connsiteY1" fmla="*/ 390525 h 685800"/>
                <a:gd name="connsiteX2" fmla="*/ 514350 w 685800"/>
                <a:gd name="connsiteY2" fmla="*/ 304800 h 685800"/>
                <a:gd name="connsiteX3" fmla="*/ 685800 w 685800"/>
                <a:gd name="connsiteY3" fmla="*/ 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685800">
                  <a:moveTo>
                    <a:pt x="0" y="685800"/>
                  </a:moveTo>
                  <a:cubicBezTo>
                    <a:pt x="4762" y="569912"/>
                    <a:pt x="9525" y="454025"/>
                    <a:pt x="95250" y="390525"/>
                  </a:cubicBezTo>
                  <a:cubicBezTo>
                    <a:pt x="180975" y="327025"/>
                    <a:pt x="415925" y="369887"/>
                    <a:pt x="514350" y="304800"/>
                  </a:cubicBezTo>
                  <a:cubicBezTo>
                    <a:pt x="612775" y="239713"/>
                    <a:pt x="649287" y="119856"/>
                    <a:pt x="685800" y="0"/>
                  </a:cubicBezTo>
                </a:path>
              </a:pathLst>
            </a:custGeom>
            <a:ln w="28575">
              <a:solidFill>
                <a:srgbClr val="FF0066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068D48B-C0B1-4D51-9E7E-65E64661B110}"/>
                </a:ext>
              </a:extLst>
            </p:cNvPr>
            <p:cNvSpPr/>
            <p:nvPr/>
          </p:nvSpPr>
          <p:spPr>
            <a:xfrm>
              <a:off x="4946792" y="616145"/>
              <a:ext cx="3658602" cy="70800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>
                  <a:solidFill>
                    <a:srgbClr val="FF0066"/>
                  </a:solidFill>
                  <a:latin typeface="+mj-lt"/>
                </a:rPr>
                <a:t>Working with the whole system allows us to ignore the tension.</a:t>
              </a:r>
            </a:p>
          </p:txBody>
        </p:sp>
      </p:grp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C850EA7E-622F-44FC-A12F-99D7472D5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551983"/>
              </p:ext>
            </p:extLst>
          </p:nvPr>
        </p:nvGraphicFramePr>
        <p:xfrm>
          <a:off x="2140691" y="3930789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65160" imgH="279360" progId="Equation.DSMT4">
                  <p:embed/>
                </p:oleObj>
              </mc:Choice>
              <mc:Fallback>
                <p:oleObj name="Equation" r:id="rId6" imgW="965160" imgH="279360" progId="Equation.DSMT4">
                  <p:embed/>
                  <p:pic>
                    <p:nvPicPr>
                      <p:cNvPr id="57" name="Object 56">
                        <a:extLst>
                          <a:ext uri="{FF2B5EF4-FFF2-40B4-BE49-F238E27FC236}">
                            <a16:creationId xmlns:a16="http://schemas.microsoft.com/office/drawing/2014/main" id="{C850EA7E-622F-44FC-A12F-99D7472D50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40691" y="3930789"/>
                        <a:ext cx="965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9BDB7F60-8475-4F70-BF00-F8900D9CB81A}"/>
              </a:ext>
            </a:extLst>
          </p:cNvPr>
          <p:cNvGrpSpPr/>
          <p:nvPr/>
        </p:nvGrpSpPr>
        <p:grpSpPr>
          <a:xfrm>
            <a:off x="2401551" y="4357119"/>
            <a:ext cx="320028" cy="2"/>
            <a:chOff x="3287809" y="3196761"/>
            <a:chExt cx="320028" cy="2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456336D-61EB-4E21-8195-C193DFED10C6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A59B0ED-C801-42B9-A742-5F6941AD25E5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10734DB-AE5E-45D4-A620-5070FD70AB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C204253E-FA82-435D-8651-0B2B19C58993}"/>
              </a:ext>
            </a:extLst>
          </p:cNvPr>
          <p:cNvSpPr/>
          <p:nvPr/>
        </p:nvSpPr>
        <p:spPr>
          <a:xfrm>
            <a:off x="2576653" y="4985344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B98462F-60F8-420B-A518-1EF8F24D1FDE}"/>
              </a:ext>
            </a:extLst>
          </p:cNvPr>
          <p:cNvGrpSpPr/>
          <p:nvPr/>
        </p:nvGrpSpPr>
        <p:grpSpPr>
          <a:xfrm>
            <a:off x="1936210" y="5312732"/>
            <a:ext cx="1669232" cy="132026"/>
            <a:chOff x="5511188" y="4861560"/>
            <a:chExt cx="1669232" cy="132026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67AB957-FAD7-4895-977E-EC8F8AFCAB94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699E626-DF6B-4F35-B7E7-9D94FCDC2BE6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01293BF-D514-4188-8561-4D53D2975E46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6508AB5-F254-4F22-A6FC-72E394B7D44A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DD29369-6386-4810-9C99-3C2F3AD711FB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3C6C2A7-9FA7-4044-AEC1-B9D2F9047F43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C0EDB1D-86FB-4F67-AFE6-5CE0210ECE05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DE6F0B-2384-4C72-8BA0-FE61452EEA74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6BE3116-109F-496F-B4EF-C495398D3628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1D2D232B-3783-4229-9D87-84F2B9CFB674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EAE9B85-7B73-4A2B-BC55-A8CFF9795E96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D0F26A5A-0F61-4E11-9728-803E54162EFA}"/>
              </a:ext>
            </a:extLst>
          </p:cNvPr>
          <p:cNvSpPr/>
          <p:nvPr/>
        </p:nvSpPr>
        <p:spPr>
          <a:xfrm>
            <a:off x="3289545" y="4985344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T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8982B4-BB11-43D5-998B-72668AD32E19}"/>
              </a:ext>
            </a:extLst>
          </p:cNvPr>
          <p:cNvSpPr/>
          <p:nvPr/>
        </p:nvSpPr>
        <p:spPr>
          <a:xfrm>
            <a:off x="1374882" y="4977396"/>
            <a:ext cx="883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140 N</a:t>
            </a:r>
          </a:p>
        </p:txBody>
      </p:sp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0BB69ED1-AB98-419C-B018-FC738BAA4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50153"/>
              </p:ext>
            </p:extLst>
          </p:nvPr>
        </p:nvGraphicFramePr>
        <p:xfrm>
          <a:off x="5223472" y="3988819"/>
          <a:ext cx="3225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25600" imgH="736560" progId="Equation.DSMT4">
                  <p:embed/>
                </p:oleObj>
              </mc:Choice>
              <mc:Fallback>
                <p:oleObj name="Equation" r:id="rId7" imgW="3225600" imgH="73656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0BB69ED1-AB98-419C-B018-FC738BAA4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3472" y="3988819"/>
                        <a:ext cx="32258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9BC219E-3DBE-44EC-AEA5-D4FF21EBE474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E52F17B1-E536-45B8-9DD1-A3A490644D67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DF88CBD-B2CB-4739-A695-EFD19A4EE745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FD69A0E-73BD-47DF-B3DD-4C9A7EFA4730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82AFFF"/>
                </a:solidFill>
                <a:latin typeface="+mj-lt"/>
              </a:rPr>
              <a:t>2</a:t>
            </a:r>
          </a:p>
        </p:txBody>
      </p:sp>
      <p:sp>
        <p:nvSpPr>
          <p:cNvPr id="84" name="HideAnswer">
            <a:extLst>
              <a:ext uri="{FF2B5EF4-FFF2-40B4-BE49-F238E27FC236}">
                <a16:creationId xmlns:a16="http://schemas.microsoft.com/office/drawing/2014/main" id="{DEFE163E-2755-45B5-90DA-16083E19DAC1}"/>
              </a:ext>
            </a:extLst>
          </p:cNvPr>
          <p:cNvSpPr/>
          <p:nvPr/>
        </p:nvSpPr>
        <p:spPr>
          <a:xfrm rot="5400000">
            <a:off x="714944" y="1023100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5" name="ShowAnswer">
            <a:extLst>
              <a:ext uri="{FF2B5EF4-FFF2-40B4-BE49-F238E27FC236}">
                <a16:creationId xmlns:a16="http://schemas.microsoft.com/office/drawing/2014/main" id="{4B3E12CC-1A40-4536-8B2C-F050016303C4}"/>
              </a:ext>
            </a:extLst>
          </p:cNvPr>
          <p:cNvSpPr/>
          <p:nvPr/>
        </p:nvSpPr>
        <p:spPr>
          <a:xfrm rot="5400000">
            <a:off x="714944" y="1023100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6" name="HideAnswer">
            <a:extLst>
              <a:ext uri="{FF2B5EF4-FFF2-40B4-BE49-F238E27FC236}">
                <a16:creationId xmlns:a16="http://schemas.microsoft.com/office/drawing/2014/main" id="{7A70CEB9-F3FD-428E-8BB3-C043500B8A5B}"/>
              </a:ext>
            </a:extLst>
          </p:cNvPr>
          <p:cNvSpPr/>
          <p:nvPr/>
        </p:nvSpPr>
        <p:spPr>
          <a:xfrm rot="5400000">
            <a:off x="4388167" y="1093057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7" name="ShowAnswer">
            <a:extLst>
              <a:ext uri="{FF2B5EF4-FFF2-40B4-BE49-F238E27FC236}">
                <a16:creationId xmlns:a16="http://schemas.microsoft.com/office/drawing/2014/main" id="{905A6A57-FEB6-4F8D-B634-272630631CDE}"/>
              </a:ext>
            </a:extLst>
          </p:cNvPr>
          <p:cNvSpPr/>
          <p:nvPr/>
        </p:nvSpPr>
        <p:spPr>
          <a:xfrm rot="5400000">
            <a:off x="4388167" y="1093057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8" name="HideAnswer">
            <a:extLst>
              <a:ext uri="{FF2B5EF4-FFF2-40B4-BE49-F238E27FC236}">
                <a16:creationId xmlns:a16="http://schemas.microsoft.com/office/drawing/2014/main" id="{DC919D49-DEE2-46E6-943A-7E98BB5815B4}"/>
              </a:ext>
            </a:extLst>
          </p:cNvPr>
          <p:cNvSpPr/>
          <p:nvPr/>
        </p:nvSpPr>
        <p:spPr>
          <a:xfrm rot="5400000">
            <a:off x="714944" y="3368736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9" name="ShowAnswer">
            <a:extLst>
              <a:ext uri="{FF2B5EF4-FFF2-40B4-BE49-F238E27FC236}">
                <a16:creationId xmlns:a16="http://schemas.microsoft.com/office/drawing/2014/main" id="{3C3C1D20-8D47-415D-969C-99A1EE3275EF}"/>
              </a:ext>
            </a:extLst>
          </p:cNvPr>
          <p:cNvSpPr/>
          <p:nvPr/>
        </p:nvSpPr>
        <p:spPr>
          <a:xfrm rot="5400000">
            <a:off x="714944" y="3368736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0" name="HideAnswer">
            <a:extLst>
              <a:ext uri="{FF2B5EF4-FFF2-40B4-BE49-F238E27FC236}">
                <a16:creationId xmlns:a16="http://schemas.microsoft.com/office/drawing/2014/main" id="{9AF9BA57-6323-452C-B5E2-B1BCBB5682F2}"/>
              </a:ext>
            </a:extLst>
          </p:cNvPr>
          <p:cNvSpPr/>
          <p:nvPr/>
        </p:nvSpPr>
        <p:spPr>
          <a:xfrm rot="5400000">
            <a:off x="4413990" y="3945534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1" name="ShowAnswer">
            <a:extLst>
              <a:ext uri="{FF2B5EF4-FFF2-40B4-BE49-F238E27FC236}">
                <a16:creationId xmlns:a16="http://schemas.microsoft.com/office/drawing/2014/main" id="{94CF5E86-DCEA-427E-A3BB-B5F87AD6646C}"/>
              </a:ext>
            </a:extLst>
          </p:cNvPr>
          <p:cNvSpPr/>
          <p:nvPr/>
        </p:nvSpPr>
        <p:spPr>
          <a:xfrm rot="5400000">
            <a:off x="4413990" y="3945534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E2EFC3D-01E7-4F68-A2EA-25506C0F4B35}"/>
              </a:ext>
            </a:extLst>
          </p:cNvPr>
          <p:cNvSpPr txBox="1"/>
          <p:nvPr/>
        </p:nvSpPr>
        <p:spPr>
          <a:xfrm>
            <a:off x="2258250" y="4646937"/>
            <a:ext cx="115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400 kg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7122527-05B4-4424-ABEC-C2399AC8DD46}"/>
              </a:ext>
            </a:extLst>
          </p:cNvPr>
          <p:cNvGrpSpPr/>
          <p:nvPr/>
        </p:nvGrpSpPr>
        <p:grpSpPr>
          <a:xfrm>
            <a:off x="830604" y="609733"/>
            <a:ext cx="343043" cy="311970"/>
            <a:chOff x="169058" y="2851115"/>
            <a:chExt cx="343043" cy="311970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22FF308-464E-4B8D-85E1-445D7DA724B1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1E.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B80B4A7-69DE-4EF5-8D9D-D0581E0C54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8BFBFF7-6F86-4522-B870-DB1EF3EFD6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EDCB32F-BA07-423F-B178-86860FF94F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262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  <p:bldP spid="16" grpId="0"/>
      <p:bldP spid="16" grpId="1"/>
      <p:bldP spid="19" grpId="0"/>
      <p:bldP spid="19" grpId="1"/>
      <p:bldP spid="35" grpId="0" animBg="1"/>
      <p:bldP spid="35" grpId="1" animBg="1"/>
      <p:bldP spid="62" grpId="0" animBg="1"/>
      <p:bldP spid="62" grpId="1" animBg="1"/>
      <p:bldP spid="75" grpId="0"/>
      <p:bldP spid="75" grpId="1"/>
      <p:bldP spid="76" grpId="0"/>
      <p:bldP spid="76" grpId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7" grpId="0"/>
      <p:bldP spid="9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FD21D-5DAF-4B08-A7F7-A7C57352E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Example-Problem Pairs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C9D2BE7-1D28-49B9-B54F-F6EA67C72FA5}"/>
              </a:ext>
            </a:extLst>
          </p:cNvPr>
          <p:cNvCxnSpPr/>
          <p:nvPr/>
        </p:nvCxnSpPr>
        <p:spPr>
          <a:xfrm flipH="1" flipV="1">
            <a:off x="2072448" y="3444420"/>
            <a:ext cx="375718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48872B7-37AD-48B2-BF0F-A710B86419F8}"/>
              </a:ext>
            </a:extLst>
          </p:cNvPr>
          <p:cNvCxnSpPr>
            <a:cxnSpLocks/>
          </p:cNvCxnSpPr>
          <p:nvPr/>
        </p:nvCxnSpPr>
        <p:spPr>
          <a:xfrm>
            <a:off x="2733335" y="3444422"/>
            <a:ext cx="368874" cy="957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28DEFE6-6768-458C-93EB-AFEC3CA04A0F}"/>
              </a:ext>
            </a:extLst>
          </p:cNvPr>
          <p:cNvSpPr/>
          <p:nvPr/>
        </p:nvSpPr>
        <p:spPr>
          <a:xfrm>
            <a:off x="3121259" y="3284715"/>
            <a:ext cx="883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940 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3F57A-E9DC-4D80-A405-ACE9FA8C12EE}"/>
              </a:ext>
            </a:extLst>
          </p:cNvPr>
          <p:cNvSpPr/>
          <p:nvPr/>
        </p:nvSpPr>
        <p:spPr>
          <a:xfrm>
            <a:off x="1169498" y="3288814"/>
            <a:ext cx="883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140 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34418-92FB-49AA-B24B-2FE33118D5AE}"/>
              </a:ext>
            </a:extLst>
          </p:cNvPr>
          <p:cNvSpPr txBox="1"/>
          <p:nvPr/>
        </p:nvSpPr>
        <p:spPr>
          <a:xfrm>
            <a:off x="2094856" y="2929244"/>
            <a:ext cx="115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1200 kg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F485F-E3E6-4009-8A11-681A49D8FF54}"/>
              </a:ext>
            </a:extLst>
          </p:cNvPr>
          <p:cNvSpPr txBox="1"/>
          <p:nvPr/>
        </p:nvSpPr>
        <p:spPr>
          <a:xfrm>
            <a:off x="1547813" y="1695955"/>
            <a:ext cx="777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Truck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4EEF53-9AC6-408E-8477-3EA7374D775E}"/>
              </a:ext>
            </a:extLst>
          </p:cNvPr>
          <p:cNvSpPr/>
          <p:nvPr/>
        </p:nvSpPr>
        <p:spPr>
          <a:xfrm>
            <a:off x="1075617" y="1651080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(b) </a:t>
            </a:r>
            <a:endParaRPr lang="en-GB" sz="1600">
              <a:solidFill>
                <a:srgbClr val="FF0066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64E9D7C-15E7-4212-A5CA-A2CB1BD3DD9E}"/>
              </a:ext>
            </a:extLst>
          </p:cNvPr>
          <p:cNvSpPr/>
          <p:nvPr/>
        </p:nvSpPr>
        <p:spPr>
          <a:xfrm>
            <a:off x="2408367" y="3265537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E5DCB5-FC7D-44D4-B841-7F4DB225223F}"/>
              </a:ext>
            </a:extLst>
          </p:cNvPr>
          <p:cNvGrpSpPr/>
          <p:nvPr/>
        </p:nvGrpSpPr>
        <p:grpSpPr>
          <a:xfrm>
            <a:off x="1767924" y="3592925"/>
            <a:ext cx="1669232" cy="132026"/>
            <a:chOff x="5511188" y="4861560"/>
            <a:chExt cx="1669232" cy="13202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3786B1B-9C15-4541-A14E-5A639F9520CE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51EAA84-C26D-433F-A9A5-C3AB5D8638CE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6DB3057-A6D1-4BDF-984A-E88452EABB89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66860EC-31D5-49C0-B536-4D03BEF109DE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84D286-29A9-44C2-A9B9-C70233EF3DF5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B6BFCA2-2FB1-4009-9332-0452D904CB5F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A3D29CF-1EC4-44DC-9163-02345A1515DA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9B299FC-8538-434C-AE09-16185C0CA92A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165E091-0305-4E89-A28B-C15D848F4CA1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1CE6D72-22BF-40D5-9F78-543E5361DB84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8532A54-5FA5-4337-A86C-929AE7B25D7C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3872D05B-E43F-4DE4-913C-D6E17C86B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188188"/>
              </p:ext>
            </p:extLst>
          </p:nvPr>
        </p:nvGraphicFramePr>
        <p:xfrm>
          <a:off x="1964385" y="2230449"/>
          <a:ext cx="96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79360" progId="Equation.DSMT4">
                  <p:embed/>
                </p:oleObj>
              </mc:Choice>
              <mc:Fallback>
                <p:oleObj name="Equation" r:id="rId2" imgW="965160" imgH="27936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3872D05B-E43F-4DE4-913C-D6E17C86B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64385" y="2230449"/>
                        <a:ext cx="965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83F63715-2288-4D73-BC51-13F7E42F8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590577"/>
              </p:ext>
            </p:extLst>
          </p:nvPr>
        </p:nvGraphicFramePr>
        <p:xfrm>
          <a:off x="4972169" y="2248256"/>
          <a:ext cx="332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736560" progId="Equation.DSMT4">
                  <p:embed/>
                </p:oleObj>
              </mc:Choice>
              <mc:Fallback>
                <p:oleObj name="Equation" r:id="rId4" imgW="3327120" imgH="73656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83F63715-2288-4D73-BC51-13F7E42F8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2169" y="2248256"/>
                        <a:ext cx="33274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>
            <a:extLst>
              <a:ext uri="{FF2B5EF4-FFF2-40B4-BE49-F238E27FC236}">
                <a16:creationId xmlns:a16="http://schemas.microsoft.com/office/drawing/2014/main" id="{C7DBA2F9-7BDE-419C-9ACB-8F0BE8A1ED2C}"/>
              </a:ext>
            </a:extLst>
          </p:cNvPr>
          <p:cNvGrpSpPr/>
          <p:nvPr/>
        </p:nvGrpSpPr>
        <p:grpSpPr>
          <a:xfrm>
            <a:off x="2183925" y="2625013"/>
            <a:ext cx="320028" cy="2"/>
            <a:chOff x="3287809" y="3196761"/>
            <a:chExt cx="320028" cy="2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79F7144-5428-4E88-8432-C3686701CF14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D1F3433-B5C7-4ABD-AA42-D50DC5A10D90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7912C98-4E59-4CBF-B1FF-43C9C983B0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9BC219E-3DBE-44EC-AEA5-D4FF21EBE474}"/>
              </a:ext>
            </a:extLst>
          </p:cNvPr>
          <p:cNvCxnSpPr>
            <a:cxnSpLocks/>
            <a:stCxn id="81" idx="4"/>
            <a:endCxn id="82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E52F17B1-E536-45B8-9DD1-A3A490644D67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DF88CBD-B2CB-4739-A695-EFD19A4EE745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82AFFF"/>
                </a:solidFill>
                <a:latin typeface="+mj-lt"/>
              </a:rPr>
              <a:t>3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FD69A0E-73BD-47DF-B3DD-4C9A7EFA4730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84" name="HideAnswer">
            <a:extLst>
              <a:ext uri="{FF2B5EF4-FFF2-40B4-BE49-F238E27FC236}">
                <a16:creationId xmlns:a16="http://schemas.microsoft.com/office/drawing/2014/main" id="{DEFE163E-2755-45B5-90DA-16083E19DAC1}"/>
              </a:ext>
            </a:extLst>
          </p:cNvPr>
          <p:cNvSpPr/>
          <p:nvPr/>
        </p:nvSpPr>
        <p:spPr>
          <a:xfrm rot="5400000">
            <a:off x="551550" y="1637561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5" name="ShowAnswer">
            <a:extLst>
              <a:ext uri="{FF2B5EF4-FFF2-40B4-BE49-F238E27FC236}">
                <a16:creationId xmlns:a16="http://schemas.microsoft.com/office/drawing/2014/main" id="{4B3E12CC-1A40-4536-8B2C-F050016303C4}"/>
              </a:ext>
            </a:extLst>
          </p:cNvPr>
          <p:cNvSpPr/>
          <p:nvPr/>
        </p:nvSpPr>
        <p:spPr>
          <a:xfrm rot="5400000">
            <a:off x="551550" y="1637561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6" name="HideAnswer">
            <a:extLst>
              <a:ext uri="{FF2B5EF4-FFF2-40B4-BE49-F238E27FC236}">
                <a16:creationId xmlns:a16="http://schemas.microsoft.com/office/drawing/2014/main" id="{7A70CEB9-F3FD-428E-8BB3-C043500B8A5B}"/>
              </a:ext>
            </a:extLst>
          </p:cNvPr>
          <p:cNvSpPr/>
          <p:nvPr/>
        </p:nvSpPr>
        <p:spPr>
          <a:xfrm rot="5400000">
            <a:off x="4224773" y="2197957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7" name="ShowAnswer">
            <a:extLst>
              <a:ext uri="{FF2B5EF4-FFF2-40B4-BE49-F238E27FC236}">
                <a16:creationId xmlns:a16="http://schemas.microsoft.com/office/drawing/2014/main" id="{905A6A57-FEB6-4F8D-B634-272630631CDE}"/>
              </a:ext>
            </a:extLst>
          </p:cNvPr>
          <p:cNvSpPr/>
          <p:nvPr/>
        </p:nvSpPr>
        <p:spPr>
          <a:xfrm rot="5400000">
            <a:off x="4224773" y="2197957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D44F6E7-DAD1-4AF3-9BFD-CB48A30CB37A}"/>
              </a:ext>
            </a:extLst>
          </p:cNvPr>
          <p:cNvSpPr txBox="1"/>
          <p:nvPr/>
        </p:nvSpPr>
        <p:spPr>
          <a:xfrm>
            <a:off x="1406973" y="671161"/>
            <a:ext cx="5315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solidFill>
                  <a:srgbClr val="FF0066"/>
                </a:solidFill>
                <a:latin typeface="+mj-lt"/>
              </a:rPr>
              <a:t>Part (b) alternative using the truck: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98AE4B2-0883-46B6-9E80-62FF10E41103}"/>
              </a:ext>
            </a:extLst>
          </p:cNvPr>
          <p:cNvGrpSpPr/>
          <p:nvPr/>
        </p:nvGrpSpPr>
        <p:grpSpPr>
          <a:xfrm>
            <a:off x="830604" y="609733"/>
            <a:ext cx="343043" cy="311970"/>
            <a:chOff x="169058" y="2851115"/>
            <a:chExt cx="343043" cy="311970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5659F8B-DF9A-4558-975C-B7D1E72AB4A3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1E.</a:t>
              </a:r>
            </a:p>
          </p:txBody>
        </p: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5A6433F-27A6-4891-99FD-BC589F4D3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54C3A23-2093-4F78-9A6E-B72949919B3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260E8AA-E9EC-4F12-B152-D1037AA0AC9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78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0" grpId="1"/>
      <p:bldP spid="16" grpId="0"/>
      <p:bldP spid="16" grpId="1"/>
      <p:bldP spid="35" grpId="0" animBg="1"/>
      <p:bldP spid="35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0FA83B-633D-460D-900B-F0999472A738}"/>
              </a:ext>
            </a:extLst>
          </p:cNvPr>
          <p:cNvSpPr/>
          <p:nvPr/>
        </p:nvSpPr>
        <p:spPr>
          <a:xfrm>
            <a:off x="886056" y="870451"/>
            <a:ext cx="7013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The previous example illustrates Newton’s 3</a:t>
            </a:r>
            <a:r>
              <a:rPr lang="en-GB" sz="20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  Law.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F6BD8C-EDFC-455F-A3BA-3C0B316325EE}"/>
              </a:ext>
            </a:extLst>
          </p:cNvPr>
          <p:cNvSpPr/>
          <p:nvPr/>
        </p:nvSpPr>
        <p:spPr>
          <a:xfrm>
            <a:off x="1420504" y="1614061"/>
            <a:ext cx="63436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The force that the </a:t>
            </a:r>
            <a:r>
              <a:rPr lang="en-GB" sz="2000" b="1" u="sng">
                <a:solidFill>
                  <a:schemeClr val="bg1"/>
                </a:solidFill>
                <a:latin typeface="Century Gothic" panose="020B0502020202020204" pitchFamily="34" charset="0"/>
              </a:rPr>
              <a:t>truck applies to the caravan </a:t>
            </a:r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is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equal in magnitude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opposite in direction </a:t>
            </a:r>
          </a:p>
          <a:p>
            <a:pPr algn="just">
              <a:spcBef>
                <a:spcPts val="600"/>
              </a:spcBef>
            </a:pPr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to the force that the </a:t>
            </a:r>
            <a:r>
              <a:rPr lang="en-GB" sz="2000" b="1" u="sng">
                <a:solidFill>
                  <a:schemeClr val="bg1"/>
                </a:solidFill>
                <a:latin typeface="Century Gothic" panose="020B0502020202020204" pitchFamily="34" charset="0"/>
              </a:rPr>
              <a:t>caravan applies to the truck</a:t>
            </a:r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GB" sz="2000" b="1" u="sng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8781E05B-8A80-4BEC-92A3-DE4DF1B3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1 – Internal Forces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A13FA8-71F1-4633-8B58-59B81CCA143C}"/>
              </a:ext>
            </a:extLst>
          </p:cNvPr>
          <p:cNvSpPr/>
          <p:nvPr/>
        </p:nvSpPr>
        <p:spPr>
          <a:xfrm>
            <a:off x="1148775" y="1473801"/>
            <a:ext cx="6846449" cy="1806482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latin typeface="Century Gothic" panose="020B0502020202020204" pitchFamily="34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246BCCB-8D06-4946-9A9C-6600BEEBD650}"/>
              </a:ext>
            </a:extLst>
          </p:cNvPr>
          <p:cNvCxnSpPr/>
          <p:nvPr/>
        </p:nvCxnSpPr>
        <p:spPr>
          <a:xfrm flipH="1" flipV="1">
            <a:off x="3293583" y="4862190"/>
            <a:ext cx="375718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EF0192-BD55-4270-A5B3-952D9E802454}"/>
              </a:ext>
            </a:extLst>
          </p:cNvPr>
          <p:cNvCxnSpPr>
            <a:cxnSpLocks/>
          </p:cNvCxnSpPr>
          <p:nvPr/>
        </p:nvCxnSpPr>
        <p:spPr>
          <a:xfrm>
            <a:off x="5660864" y="4851657"/>
            <a:ext cx="368874" cy="957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3571E609-4E45-476F-9BAC-AD72045DBB56}"/>
              </a:ext>
            </a:extLst>
          </p:cNvPr>
          <p:cNvSpPr/>
          <p:nvPr/>
        </p:nvSpPr>
        <p:spPr>
          <a:xfrm>
            <a:off x="6029738" y="4682380"/>
            <a:ext cx="348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F3F3D6-16A7-493F-A6C6-5ECF2FB812A4}"/>
              </a:ext>
            </a:extLst>
          </p:cNvPr>
          <p:cNvSpPr/>
          <p:nvPr/>
        </p:nvSpPr>
        <p:spPr>
          <a:xfrm>
            <a:off x="2415356" y="4682380"/>
            <a:ext cx="883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140 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3CE131-3D0A-44DD-86F4-D5E678243AC0}"/>
              </a:ext>
            </a:extLst>
          </p:cNvPr>
          <p:cNvGrpSpPr/>
          <p:nvPr/>
        </p:nvGrpSpPr>
        <p:grpSpPr>
          <a:xfrm>
            <a:off x="3418043" y="5087517"/>
            <a:ext cx="2389129" cy="188965"/>
            <a:chOff x="5511188" y="4861560"/>
            <a:chExt cx="1669232" cy="132026"/>
          </a:xfrm>
          <a:solidFill>
            <a:schemeClr val="bg1"/>
          </a:solidFill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E7D780-5696-41B9-91E1-38F5854C53F0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A24830E-F7DB-48EA-87F4-490E0C85AD43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D292B7-C6FA-47A6-98B0-2880E266E5E1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12FB530-5554-4337-BE00-BEB2945D1C54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E75FE9-6B20-40BC-9649-0B8422062055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FECECD-E369-4158-AF0D-E46B7AC3B6C5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D1A7EFD-C931-4CA1-955C-3A41CFB5F463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D84D848-1016-46C8-BC03-B7874514E30A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827026D-F447-41AC-84FA-94ADABAF6E13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E642F6-F088-4120-ACC3-293D01448CA5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6CC545-106D-4963-B026-4BB0473D752A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24D4222-D45B-4489-8CD4-B01811D4F0AE}"/>
              </a:ext>
            </a:extLst>
          </p:cNvPr>
          <p:cNvCxnSpPr>
            <a:cxnSpLocks/>
            <a:stCxn id="33" idx="6"/>
            <a:endCxn id="46" idx="2"/>
          </p:cNvCxnSpPr>
          <p:nvPr/>
        </p:nvCxnSpPr>
        <p:spPr>
          <a:xfrm>
            <a:off x="4144963" y="4844549"/>
            <a:ext cx="105017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5C7DA2D-6967-4CAD-89AA-03656821C80B}"/>
              </a:ext>
            </a:extLst>
          </p:cNvPr>
          <p:cNvCxnSpPr>
            <a:cxnSpLocks/>
          </p:cNvCxnSpPr>
          <p:nvPr/>
        </p:nvCxnSpPr>
        <p:spPr>
          <a:xfrm>
            <a:off x="4155936" y="4842132"/>
            <a:ext cx="377459" cy="478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C904A7F-2645-41AE-A322-BBC40E41A63E}"/>
              </a:ext>
            </a:extLst>
          </p:cNvPr>
          <p:cNvCxnSpPr>
            <a:cxnSpLocks/>
          </p:cNvCxnSpPr>
          <p:nvPr/>
        </p:nvCxnSpPr>
        <p:spPr>
          <a:xfrm flipH="1" flipV="1">
            <a:off x="4832954" y="4846917"/>
            <a:ext cx="353603" cy="575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26DBE48-C884-4436-9D04-36F14BAF3F31}"/>
              </a:ext>
            </a:extLst>
          </p:cNvPr>
          <p:cNvSpPr/>
          <p:nvPr/>
        </p:nvSpPr>
        <p:spPr>
          <a:xfrm>
            <a:off x="3659026" y="4601580"/>
            <a:ext cx="485937" cy="4859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0C43ACB-9204-4277-8F19-2F2B9A112585}"/>
              </a:ext>
            </a:extLst>
          </p:cNvPr>
          <p:cNvSpPr/>
          <p:nvPr/>
        </p:nvSpPr>
        <p:spPr>
          <a:xfrm>
            <a:off x="5195142" y="4601580"/>
            <a:ext cx="485937" cy="4859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46EC7B5-C37A-4C8D-88CE-54526860A9E9}"/>
              </a:ext>
            </a:extLst>
          </p:cNvPr>
          <p:cNvSpPr/>
          <p:nvPr/>
        </p:nvSpPr>
        <p:spPr>
          <a:xfrm>
            <a:off x="4141827" y="4541547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B133EE7-5DED-4062-A578-C730A059E7CA}"/>
              </a:ext>
            </a:extLst>
          </p:cNvPr>
          <p:cNvSpPr/>
          <p:nvPr/>
        </p:nvSpPr>
        <p:spPr>
          <a:xfrm>
            <a:off x="4891337" y="4541547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D6FEC7-1295-4541-A242-CDB9C633BB8E}"/>
              </a:ext>
            </a:extLst>
          </p:cNvPr>
          <p:cNvSpPr txBox="1"/>
          <p:nvPr/>
        </p:nvSpPr>
        <p:spPr>
          <a:xfrm>
            <a:off x="3481652" y="3444350"/>
            <a:ext cx="235022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Segoe Print" panose="02000600000000000000" pitchFamily="2" charset="0"/>
              </a:rPr>
              <a:t>equal magnitude</a:t>
            </a:r>
          </a:p>
          <a:p>
            <a:pPr algn="ctr"/>
            <a:r>
              <a:rPr lang="en-GB" sz="1600" b="1">
                <a:solidFill>
                  <a:schemeClr val="bg1"/>
                </a:solidFill>
                <a:latin typeface="Segoe Print" panose="02000600000000000000" pitchFamily="2" charset="0"/>
              </a:rPr>
              <a:t>opposite direction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2DE5646-C1F8-4BB9-9911-9B575B3379F2}"/>
              </a:ext>
            </a:extLst>
          </p:cNvPr>
          <p:cNvSpPr/>
          <p:nvPr/>
        </p:nvSpPr>
        <p:spPr>
          <a:xfrm rot="15622711" flipH="1">
            <a:off x="4233359" y="4170932"/>
            <a:ext cx="475975" cy="260292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9171A64-91D9-47C8-81CD-5C38D21BF138}"/>
              </a:ext>
            </a:extLst>
          </p:cNvPr>
          <p:cNvSpPr/>
          <p:nvPr/>
        </p:nvSpPr>
        <p:spPr>
          <a:xfrm rot="5977289">
            <a:off x="4689936" y="4163128"/>
            <a:ext cx="474135" cy="271161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  <p:bldP spid="46" grpId="0" animBg="1"/>
      <p:bldP spid="54" grpId="0"/>
      <p:bldP spid="55" grpId="0"/>
      <p:bldP spid="56" grpId="0"/>
      <p:bldP spid="57" grpId="0" animBg="1"/>
      <p:bldP spid="5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24D4222-D45B-4489-8CD4-B01811D4F0AE}"/>
              </a:ext>
            </a:extLst>
          </p:cNvPr>
          <p:cNvCxnSpPr>
            <a:cxnSpLocks/>
          </p:cNvCxnSpPr>
          <p:nvPr/>
        </p:nvCxnSpPr>
        <p:spPr>
          <a:xfrm>
            <a:off x="3783102" y="2228443"/>
            <a:ext cx="142859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EF0192-BD55-4270-A5B3-952D9E802454}"/>
              </a:ext>
            </a:extLst>
          </p:cNvPr>
          <p:cNvCxnSpPr>
            <a:cxnSpLocks/>
          </p:cNvCxnSpPr>
          <p:nvPr/>
        </p:nvCxnSpPr>
        <p:spPr>
          <a:xfrm flipV="1">
            <a:off x="5866035" y="2225208"/>
            <a:ext cx="514350" cy="106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8781E05B-8A80-4BEC-92A3-DE4DF1B3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1 – Internal Forces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71E609-4E45-476F-9BAC-AD72045DBB56}"/>
              </a:ext>
            </a:extLst>
          </p:cNvPr>
          <p:cNvSpPr/>
          <p:nvPr/>
        </p:nvSpPr>
        <p:spPr>
          <a:xfrm>
            <a:off x="6347026" y="2003076"/>
            <a:ext cx="388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Segoe Print" panose="02000600000000000000" pitchFamily="2" charset="0"/>
              </a:rPr>
              <a:t>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F3F3D6-16A7-493F-A6C6-5ECF2FB812A4}"/>
              </a:ext>
            </a:extLst>
          </p:cNvPr>
          <p:cNvSpPr/>
          <p:nvPr/>
        </p:nvSpPr>
        <p:spPr>
          <a:xfrm>
            <a:off x="1430259" y="2003076"/>
            <a:ext cx="1056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Segoe Print" panose="02000600000000000000" pitchFamily="2" charset="0"/>
              </a:rPr>
              <a:t>140 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E3CE131-3D0A-44DD-86F4-D5E678243AC0}"/>
              </a:ext>
            </a:extLst>
          </p:cNvPr>
          <p:cNvGrpSpPr/>
          <p:nvPr/>
        </p:nvGrpSpPr>
        <p:grpSpPr>
          <a:xfrm>
            <a:off x="2794248" y="2554198"/>
            <a:ext cx="3250013" cy="257055"/>
            <a:chOff x="5511188" y="4861560"/>
            <a:chExt cx="1669232" cy="132026"/>
          </a:xfrm>
          <a:solidFill>
            <a:schemeClr val="bg1"/>
          </a:solidFill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8E7D780-5696-41B9-91E1-38F5854C53F0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A24830E-F7DB-48EA-87F4-490E0C85AD43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D292B7-C6FA-47A6-98B0-2880E266E5E1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12FB530-5554-4337-BE00-BEB2945D1C54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1E75FE9-6B20-40BC-9649-0B8422062055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4FECECD-E369-4158-AF0D-E46B7AC3B6C5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D1A7EFD-C931-4CA1-955C-3A41CFB5F463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D84D848-1016-46C8-BC03-B7874514E30A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827026D-F447-41AC-84FA-94ADABAF6E13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CE642F6-F088-4120-ACC3-293D01448CA5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86CC545-106D-4963-B026-4BB0473D752A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46EC7B5-C37A-4C8D-88CE-54526860A9E9}"/>
              </a:ext>
            </a:extLst>
          </p:cNvPr>
          <p:cNvSpPr/>
          <p:nvPr/>
        </p:nvSpPr>
        <p:spPr>
          <a:xfrm>
            <a:off x="3778836" y="1811496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Segoe Print" panose="02000600000000000000" pitchFamily="2" charset="0"/>
              </a:rPr>
              <a:t>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B133EE7-5DED-4062-A578-C730A059E7CA}"/>
              </a:ext>
            </a:extLst>
          </p:cNvPr>
          <p:cNvSpPr/>
          <p:nvPr/>
        </p:nvSpPr>
        <p:spPr>
          <a:xfrm>
            <a:off x="4798420" y="1811496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Segoe Print" panose="02000600000000000000" pitchFamily="2" charset="0"/>
              </a:rPr>
              <a:t>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8D6FEC7-1295-4541-A242-CDB9C633BB8E}"/>
              </a:ext>
            </a:extLst>
          </p:cNvPr>
          <p:cNvSpPr txBox="1"/>
          <p:nvPr/>
        </p:nvSpPr>
        <p:spPr>
          <a:xfrm>
            <a:off x="2917884" y="867354"/>
            <a:ext cx="32941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Segoe Print" panose="02000600000000000000" pitchFamily="2" charset="0"/>
              </a:rPr>
              <a:t>INTERNAL FORCES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2DE5646-C1F8-4BB9-9911-9B575B3379F2}"/>
              </a:ext>
            </a:extLst>
          </p:cNvPr>
          <p:cNvSpPr/>
          <p:nvPr/>
        </p:nvSpPr>
        <p:spPr>
          <a:xfrm rot="15622711" flipH="1">
            <a:off x="4044175" y="1416144"/>
            <a:ext cx="396166" cy="260292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9171A64-91D9-47C8-81CD-5C38D21BF138}"/>
              </a:ext>
            </a:extLst>
          </p:cNvPr>
          <p:cNvSpPr/>
          <p:nvPr/>
        </p:nvSpPr>
        <p:spPr>
          <a:xfrm rot="6723812">
            <a:off x="4643294" y="1388563"/>
            <a:ext cx="383630" cy="271161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07FF71E-2397-41D6-9D40-F099373D4572}"/>
              </a:ext>
            </a:extLst>
          </p:cNvPr>
          <p:cNvSpPr/>
          <p:nvPr/>
        </p:nvSpPr>
        <p:spPr>
          <a:xfrm>
            <a:off x="1689061" y="3423418"/>
            <a:ext cx="5765878" cy="935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Internal forces cancel out when working with the </a:t>
            </a:r>
            <a:r>
              <a:rPr lang="en-GB" sz="2400" b="1" u="sng">
                <a:solidFill>
                  <a:schemeClr val="bg1"/>
                </a:solidFill>
                <a:latin typeface="Century Gothic" panose="020B0502020202020204" pitchFamily="34" charset="0"/>
              </a:rPr>
              <a:t>whole system</a:t>
            </a:r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*.</a:t>
            </a:r>
            <a:endParaRPr lang="en-GB" sz="2400" b="1" u="sng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8FD02-A602-48AC-807C-13D85F6C10F7}"/>
              </a:ext>
            </a:extLst>
          </p:cNvPr>
          <p:cNvSpPr/>
          <p:nvPr/>
        </p:nvSpPr>
        <p:spPr>
          <a:xfrm>
            <a:off x="1046080" y="5140109"/>
            <a:ext cx="7504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Century Gothic" panose="020B0502020202020204" pitchFamily="34" charset="0"/>
              </a:rPr>
              <a:t>* Provided the velocity and acceleration of both objects is equal.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C493E8-3A56-41EC-86C8-BF979A54D595}"/>
              </a:ext>
            </a:extLst>
          </p:cNvPr>
          <p:cNvSpPr/>
          <p:nvPr/>
        </p:nvSpPr>
        <p:spPr>
          <a:xfrm>
            <a:off x="1846933" y="3274192"/>
            <a:ext cx="5450134" cy="122159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entury Gothic" panose="020B050202020202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28584B3-C68C-4591-A383-8C42EADDDFBB}"/>
              </a:ext>
            </a:extLst>
          </p:cNvPr>
          <p:cNvCxnSpPr>
            <a:cxnSpLocks/>
          </p:cNvCxnSpPr>
          <p:nvPr/>
        </p:nvCxnSpPr>
        <p:spPr>
          <a:xfrm flipV="1">
            <a:off x="3776862" y="2225208"/>
            <a:ext cx="514350" cy="106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B7D8A32-E13F-4663-91CE-8EB27962AB73}"/>
              </a:ext>
            </a:extLst>
          </p:cNvPr>
          <p:cNvCxnSpPr>
            <a:cxnSpLocks/>
          </p:cNvCxnSpPr>
          <p:nvPr/>
        </p:nvCxnSpPr>
        <p:spPr>
          <a:xfrm flipH="1" flipV="1">
            <a:off x="2610130" y="2225208"/>
            <a:ext cx="514350" cy="106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369A2A8-0B54-4AE2-A6D6-911B3FD0B949}"/>
              </a:ext>
            </a:extLst>
          </p:cNvPr>
          <p:cNvCxnSpPr>
            <a:cxnSpLocks/>
          </p:cNvCxnSpPr>
          <p:nvPr/>
        </p:nvCxnSpPr>
        <p:spPr>
          <a:xfrm flipH="1" flipV="1">
            <a:off x="4703587" y="2225208"/>
            <a:ext cx="514350" cy="106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326DBE48-C884-4436-9D04-36F14BAF3F31}"/>
              </a:ext>
            </a:extLst>
          </p:cNvPr>
          <p:cNvSpPr/>
          <p:nvPr/>
        </p:nvSpPr>
        <p:spPr>
          <a:xfrm>
            <a:off x="3122066" y="1893161"/>
            <a:ext cx="661037" cy="661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0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0C43ACB-9204-4277-8F19-2F2B9A112585}"/>
              </a:ext>
            </a:extLst>
          </p:cNvPr>
          <p:cNvSpPr/>
          <p:nvPr/>
        </p:nvSpPr>
        <p:spPr>
          <a:xfrm>
            <a:off x="5211696" y="1893161"/>
            <a:ext cx="661037" cy="6610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0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animBg="1"/>
      <p:bldP spid="58" grpId="0" animBg="1"/>
      <p:bldP spid="47" grpId="0"/>
      <p:bldP spid="3" grpId="0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B0AF-FC37-40DC-B087-698D275C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Example-Problem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43207F-904F-42B9-A7FD-1D5583E3A91C}"/>
                  </a:ext>
                </a:extLst>
              </p:cNvPr>
              <p:cNvSpPr/>
              <p:nvPr/>
            </p:nvSpPr>
            <p:spPr>
              <a:xfrm>
                <a:off x="1465298" y="593777"/>
                <a:ext cx="5987859" cy="1695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A car of mass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</a:rPr>
                      <m:t>780 </m:t>
                    </m:r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is pulling a trailer of mass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</a:rPr>
                      <m:t>560 </m:t>
                    </m:r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by means of a light, inextensible cable. 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The engine produces a driving force of magnitude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</a:rPr>
                      <m:t>1800 </m:t>
                    </m:r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600" b="0">
                  <a:latin typeface="Century Gothic" panose="020B0502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 The total resistance forces on the car and the trailer are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</a:rPr>
                      <m:t>800 </m:t>
                    </m:r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>
                        <a:latin typeface="Cambria Math" panose="02040503050406030204" pitchFamily="18" charset="0"/>
                      </a:rPr>
                      <m:t>600 </m:t>
                    </m:r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respectively.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43207F-904F-42B9-A7FD-1D5583E3A9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298" y="593777"/>
                <a:ext cx="5987859" cy="1695272"/>
              </a:xfrm>
              <a:prstGeom prst="rect">
                <a:avLst/>
              </a:prstGeom>
              <a:blipFill>
                <a:blip r:embed="rId2"/>
                <a:stretch>
                  <a:fillRect l="-509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BB9E3D4-EA66-4A96-BFB3-31E3FF6A0B1B}"/>
              </a:ext>
            </a:extLst>
          </p:cNvPr>
          <p:cNvSpPr/>
          <p:nvPr/>
        </p:nvSpPr>
        <p:spPr>
          <a:xfrm>
            <a:off x="1634103" y="2439913"/>
            <a:ext cx="3717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acceleration of the car.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924375-AE1B-4E24-9971-49D348DDC166}"/>
              </a:ext>
            </a:extLst>
          </p:cNvPr>
          <p:cNvSpPr/>
          <p:nvPr/>
        </p:nvSpPr>
        <p:spPr>
          <a:xfrm>
            <a:off x="1634103" y="3055141"/>
            <a:ext cx="3804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tension in the cable.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6641CA-38F3-4FF2-A954-7CB7755F0458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282811" y="733997"/>
            <a:ext cx="0" cy="10350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1C4F0369-471D-442C-9F2C-5259BDF1A6B2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FF0066"/>
                </a:solidFill>
                <a:latin typeface="+mj-lt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0211F2-312F-405D-B245-1D3AF02B7016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C8C16C-101E-457D-B506-E16B7F351379}"/>
              </a:ext>
            </a:extLst>
          </p:cNvPr>
          <p:cNvGrpSpPr/>
          <p:nvPr/>
        </p:nvGrpSpPr>
        <p:grpSpPr>
          <a:xfrm>
            <a:off x="669193" y="635859"/>
            <a:ext cx="343043" cy="311970"/>
            <a:chOff x="169058" y="2851115"/>
            <a:chExt cx="343043" cy="3119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55277C-FD5A-4B0A-BDD6-08348173BB29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FF0066"/>
                  </a:solidFill>
                  <a:latin typeface="Segoe Print" panose="02000600000000000000" pitchFamily="2" charset="0"/>
                </a:rPr>
                <a:t>1P.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A452C3-251D-4BE4-BA48-26AEEA1755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3B5CB5-7F4E-4384-8275-66BE8B85AB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7CCFFA-2EBC-40BC-898F-CB83406AC2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F5F7913-7DAF-458E-81DC-5115603FE54E}"/>
              </a:ext>
            </a:extLst>
          </p:cNvPr>
          <p:cNvSpPr/>
          <p:nvPr/>
        </p:nvSpPr>
        <p:spPr>
          <a:xfrm>
            <a:off x="1133816" y="2409758"/>
            <a:ext cx="5002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CDCB14-D606-409C-80D0-A6A21815AD17}"/>
              </a:ext>
            </a:extLst>
          </p:cNvPr>
          <p:cNvSpPr/>
          <p:nvPr/>
        </p:nvSpPr>
        <p:spPr>
          <a:xfrm>
            <a:off x="1133816" y="3024986"/>
            <a:ext cx="500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7A51E9F-2EFA-4E4A-BA92-2D0EE8620680}"/>
                  </a:ext>
                </a:extLst>
              </p:cNvPr>
              <p:cNvSpPr/>
              <p:nvPr/>
            </p:nvSpPr>
            <p:spPr>
              <a:xfrm>
                <a:off x="1634103" y="3670369"/>
                <a:ext cx="427563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>
                    <a:latin typeface="Century Gothic" panose="020B0502020202020204" pitchFamily="34" charset="0"/>
                  </a:rPr>
                  <a:t>Give your answers to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significant figures.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7A51E9F-2EFA-4E4A-BA92-2D0EE8620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103" y="3670369"/>
                <a:ext cx="4275630" cy="338554"/>
              </a:xfrm>
              <a:prstGeom prst="rect">
                <a:avLst/>
              </a:prstGeom>
              <a:blipFill>
                <a:blip r:embed="rId3"/>
                <a:stretch>
                  <a:fillRect l="-713"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7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5CD29-8F6A-47AC-B737-49840A90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Example-Problem Pairs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74A59D-9D0C-493C-A57D-7B1940DA2550}"/>
              </a:ext>
            </a:extLst>
          </p:cNvPr>
          <p:cNvSpPr txBox="1"/>
          <p:nvPr/>
        </p:nvSpPr>
        <p:spPr>
          <a:xfrm>
            <a:off x="1390365" y="639180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FF0066"/>
                </a:solidFill>
                <a:latin typeface="Segoe Print" panose="02000600000000000000" pitchFamily="2" charset="0"/>
              </a:rPr>
              <a:t>Whole System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F64538-0E4A-4E61-8FFD-37C7B310085D}"/>
              </a:ext>
            </a:extLst>
          </p:cNvPr>
          <p:cNvSpPr/>
          <p:nvPr/>
        </p:nvSpPr>
        <p:spPr>
          <a:xfrm>
            <a:off x="1510120" y="3384537"/>
            <a:ext cx="1168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>
                <a:solidFill>
                  <a:srgbClr val="FF0066"/>
                </a:solidFill>
                <a:latin typeface="Segoe Print" panose="02000600000000000000" pitchFamily="2" charset="0"/>
              </a:rPr>
              <a:t>Trailer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23949D4-7E41-446D-8158-618DC3C5F96D}"/>
              </a:ext>
            </a:extLst>
          </p:cNvPr>
          <p:cNvSpPr/>
          <p:nvPr/>
        </p:nvSpPr>
        <p:spPr>
          <a:xfrm>
            <a:off x="918169" y="594305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(a) </a:t>
            </a:r>
            <a:endParaRPr lang="en-GB" sz="1600">
              <a:solidFill>
                <a:srgbClr val="82A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5582398-9A10-47A3-B293-F5ABEFFF5F86}"/>
              </a:ext>
            </a:extLst>
          </p:cNvPr>
          <p:cNvSpPr/>
          <p:nvPr/>
        </p:nvSpPr>
        <p:spPr>
          <a:xfrm>
            <a:off x="955101" y="3402055"/>
            <a:ext cx="5437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(b) </a:t>
            </a:r>
            <a:endParaRPr lang="en-GB" sz="1600">
              <a:solidFill>
                <a:srgbClr val="82AFFF"/>
              </a:solidFill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1E1CA91-1BBA-420E-A12F-1C691FF3C72F}"/>
              </a:ext>
            </a:extLst>
          </p:cNvPr>
          <p:cNvCxnSpPr/>
          <p:nvPr/>
        </p:nvCxnSpPr>
        <p:spPr>
          <a:xfrm flipH="1" flipV="1">
            <a:off x="1375812" y="5053119"/>
            <a:ext cx="375718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AD422B0C-605F-4179-A8C1-BB56B5991342}"/>
              </a:ext>
            </a:extLst>
          </p:cNvPr>
          <p:cNvCxnSpPr>
            <a:cxnSpLocks/>
          </p:cNvCxnSpPr>
          <p:nvPr/>
        </p:nvCxnSpPr>
        <p:spPr>
          <a:xfrm>
            <a:off x="2036699" y="5053121"/>
            <a:ext cx="368874" cy="957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86D203CF-54F8-4B27-8041-2AA318D4106C}"/>
              </a:ext>
            </a:extLst>
          </p:cNvPr>
          <p:cNvSpPr/>
          <p:nvPr/>
        </p:nvSpPr>
        <p:spPr>
          <a:xfrm>
            <a:off x="2424623" y="4893414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970AF84-7785-4672-899F-ADE4CC034264}"/>
              </a:ext>
            </a:extLst>
          </p:cNvPr>
          <p:cNvSpPr/>
          <p:nvPr/>
        </p:nvSpPr>
        <p:spPr>
          <a:xfrm>
            <a:off x="472862" y="4897513"/>
            <a:ext cx="8835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600 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35F4DA4-1700-4769-A625-9E3A18734E2D}"/>
              </a:ext>
            </a:extLst>
          </p:cNvPr>
          <p:cNvSpPr txBox="1"/>
          <p:nvPr/>
        </p:nvSpPr>
        <p:spPr>
          <a:xfrm>
            <a:off x="1398220" y="4537943"/>
            <a:ext cx="115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560 kg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9FDBBF74-E95C-4DD1-873D-FAB77FA9DBEC}"/>
              </a:ext>
            </a:extLst>
          </p:cNvPr>
          <p:cNvSpPr/>
          <p:nvPr/>
        </p:nvSpPr>
        <p:spPr>
          <a:xfrm>
            <a:off x="1711731" y="4874236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EFBFBF-55E4-4D72-AB90-83EBFADA5A01}"/>
              </a:ext>
            </a:extLst>
          </p:cNvPr>
          <p:cNvGrpSpPr/>
          <p:nvPr/>
        </p:nvGrpSpPr>
        <p:grpSpPr>
          <a:xfrm>
            <a:off x="1071288" y="5201624"/>
            <a:ext cx="1669232" cy="132026"/>
            <a:chOff x="5511188" y="4861560"/>
            <a:chExt cx="1669232" cy="132026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C5CBD02-9D71-4D43-9F3A-08FDC55F2135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58BE782-7143-46B4-B987-01F71B13DDE3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2CE993E-E609-4167-A93D-46B9329B696D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58B652D-DC13-40BB-AC00-A1456E661F22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020CBD6-EBF4-412E-B1D1-3D79DE48336D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B1078C4-7263-42D5-AAB3-8F34090588E5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CCCB7-BB9C-465E-B9F0-55EC06A0D798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54BD2B-2DCD-4FFE-AD44-AA5C3907A528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CCF3A76-783B-4DEE-B297-C44821D93DF6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28D939F-E25D-4015-9699-7BAE0E6D7817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B59A201-5AFD-4293-BE67-5BE1FB61642C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5" name="Object 84">
            <a:extLst>
              <a:ext uri="{FF2B5EF4-FFF2-40B4-BE49-F238E27FC236}">
                <a16:creationId xmlns:a16="http://schemas.microsoft.com/office/drawing/2014/main" id="{CC0ED77C-8C29-45CA-8CAD-512E40C0D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230101"/>
              </p:ext>
            </p:extLst>
          </p:nvPr>
        </p:nvGraphicFramePr>
        <p:xfrm>
          <a:off x="1134896" y="3838575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79360" progId="Equation.DSMT4">
                  <p:embed/>
                </p:oleObj>
              </mc:Choice>
              <mc:Fallback>
                <p:oleObj name="Equation" r:id="rId2" imgW="1231560" imgH="279360" progId="Equation.DSMT4">
                  <p:embed/>
                  <p:pic>
                    <p:nvPicPr>
                      <p:cNvPr id="85" name="Object 84">
                        <a:extLst>
                          <a:ext uri="{FF2B5EF4-FFF2-40B4-BE49-F238E27FC236}">
                            <a16:creationId xmlns:a16="http://schemas.microsoft.com/office/drawing/2014/main" id="{CC0ED77C-8C29-45CA-8CAD-512E40C0D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34896" y="3838575"/>
                        <a:ext cx="1231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>
            <a:extLst>
              <a:ext uri="{FF2B5EF4-FFF2-40B4-BE49-F238E27FC236}">
                <a16:creationId xmlns:a16="http://schemas.microsoft.com/office/drawing/2014/main" id="{6A841177-CEB2-4E37-84CB-3A0E4D3B6114}"/>
              </a:ext>
            </a:extLst>
          </p:cNvPr>
          <p:cNvGrpSpPr/>
          <p:nvPr/>
        </p:nvGrpSpPr>
        <p:grpSpPr>
          <a:xfrm>
            <a:off x="1487289" y="4233712"/>
            <a:ext cx="320028" cy="2"/>
            <a:chOff x="3287809" y="3196761"/>
            <a:chExt cx="320028" cy="2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9B27AC4-43F4-4983-91ED-A866D863F3C7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1018523E-1C0D-4A1A-ABED-1AC70D004B05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1B33C3A-4B76-4AB2-8FF2-037AAED83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2" name="Object 91">
            <a:extLst>
              <a:ext uri="{FF2B5EF4-FFF2-40B4-BE49-F238E27FC236}">
                <a16:creationId xmlns:a16="http://schemas.microsoft.com/office/drawing/2014/main" id="{A56C2961-ED4D-40CE-B625-855DE8482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771585"/>
              </p:ext>
            </p:extLst>
          </p:nvPr>
        </p:nvGraphicFramePr>
        <p:xfrm>
          <a:off x="4392613" y="3978275"/>
          <a:ext cx="3594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93880" imgH="736560" progId="Equation.DSMT4">
                  <p:embed/>
                </p:oleObj>
              </mc:Choice>
              <mc:Fallback>
                <p:oleObj name="Equation" r:id="rId4" imgW="3593880" imgH="736560" progId="Equation.DSMT4">
                  <p:embed/>
                  <p:pic>
                    <p:nvPicPr>
                      <p:cNvPr id="92" name="Object 91">
                        <a:extLst>
                          <a:ext uri="{FF2B5EF4-FFF2-40B4-BE49-F238E27FC236}">
                            <a16:creationId xmlns:a16="http://schemas.microsoft.com/office/drawing/2014/main" id="{A56C2961-ED4D-40CE-B625-855DE8482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2613" y="3978275"/>
                        <a:ext cx="35941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92">
            <a:extLst>
              <a:ext uri="{FF2B5EF4-FFF2-40B4-BE49-F238E27FC236}">
                <a16:creationId xmlns:a16="http://schemas.microsoft.com/office/drawing/2014/main" id="{93A89C37-CC26-4A56-8B7D-CBA8DB266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034176"/>
              </p:ext>
            </p:extLst>
          </p:nvPr>
        </p:nvGraphicFramePr>
        <p:xfrm>
          <a:off x="4297979" y="1225584"/>
          <a:ext cx="459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97200" imgH="736560" progId="Equation.DSMT4">
                  <p:embed/>
                </p:oleObj>
              </mc:Choice>
              <mc:Fallback>
                <p:oleObj name="Equation" r:id="rId6" imgW="4597200" imgH="736560" progId="Equation.DSMT4">
                  <p:embed/>
                  <p:pic>
                    <p:nvPicPr>
                      <p:cNvPr id="93" name="Object 92">
                        <a:extLst>
                          <a:ext uri="{FF2B5EF4-FFF2-40B4-BE49-F238E27FC236}">
                            <a16:creationId xmlns:a16="http://schemas.microsoft.com/office/drawing/2014/main" id="{93A89C37-CC26-4A56-8B7D-CBA8DB2668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97979" y="1225584"/>
                        <a:ext cx="45974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DCCC65E9-7D5F-41F6-85DD-ECC215E511D8}"/>
              </a:ext>
            </a:extLst>
          </p:cNvPr>
          <p:cNvCxnSpPr/>
          <p:nvPr/>
        </p:nvCxnSpPr>
        <p:spPr>
          <a:xfrm flipH="1" flipV="1">
            <a:off x="1375812" y="2403713"/>
            <a:ext cx="375718" cy="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D1DD4B3E-0791-4099-AB24-8EE75F25B659}"/>
              </a:ext>
            </a:extLst>
          </p:cNvPr>
          <p:cNvCxnSpPr>
            <a:cxnSpLocks/>
          </p:cNvCxnSpPr>
          <p:nvPr/>
        </p:nvCxnSpPr>
        <p:spPr>
          <a:xfrm>
            <a:off x="2036699" y="2403715"/>
            <a:ext cx="368874" cy="957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A6C4094-BE22-4AA8-8D6D-014C7A75069A}"/>
              </a:ext>
            </a:extLst>
          </p:cNvPr>
          <p:cNvSpPr/>
          <p:nvPr/>
        </p:nvSpPr>
        <p:spPr>
          <a:xfrm>
            <a:off x="2424623" y="2244008"/>
            <a:ext cx="1034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1800 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D4FEC93-FE1A-4D4E-B150-936707B38D62}"/>
              </a:ext>
            </a:extLst>
          </p:cNvPr>
          <p:cNvSpPr/>
          <p:nvPr/>
        </p:nvSpPr>
        <p:spPr>
          <a:xfrm>
            <a:off x="338198" y="2248107"/>
            <a:ext cx="10342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1400 N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7033058-6753-4DF0-AA0B-6586FB391A9B}"/>
              </a:ext>
            </a:extLst>
          </p:cNvPr>
          <p:cNvSpPr txBox="1"/>
          <p:nvPr/>
        </p:nvSpPr>
        <p:spPr>
          <a:xfrm>
            <a:off x="1398220" y="1888537"/>
            <a:ext cx="115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1340 kg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567A227-E82A-48A1-868E-EA44910F1909}"/>
              </a:ext>
            </a:extLst>
          </p:cNvPr>
          <p:cNvSpPr/>
          <p:nvPr/>
        </p:nvSpPr>
        <p:spPr>
          <a:xfrm>
            <a:off x="1711731" y="2224830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rgbClr val="82AFFF"/>
              </a:solidFill>
              <a:latin typeface="Segoe Print" panose="02000600000000000000" pitchFamily="2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34D71B8-907F-4E38-BC7C-04525D454872}"/>
              </a:ext>
            </a:extLst>
          </p:cNvPr>
          <p:cNvGrpSpPr/>
          <p:nvPr/>
        </p:nvGrpSpPr>
        <p:grpSpPr>
          <a:xfrm>
            <a:off x="1071288" y="2552218"/>
            <a:ext cx="1669232" cy="132026"/>
            <a:chOff x="5511188" y="4861560"/>
            <a:chExt cx="1669232" cy="132026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0372CEB-8F4E-4480-858F-62DA5E1F7790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717D430-7045-4F98-9F23-5F720EDEBA9D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B9A2405-917B-479F-AE01-1B7245C10C0A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8762BD6-C7A4-4F88-A2BE-2336C9C7AF28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5EFE30A0-79F4-4FB2-BCB6-C82543289CF6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11E7CA3-5397-417F-BFC5-59B42B7D09DF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9BF8EEA-B9B2-42FA-AD1B-C5B5C624C410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EF9CD5E-1936-48EF-AE08-CE3F3AC93CC9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56ECA9B-AE58-4476-93C5-09FC2E80A4DA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D682E28-DCED-4AA6-BB61-950C36E094CF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543E771-CB6A-4B5B-8C1B-32D06FCD3E1D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14CAC877-4D7A-4229-AB73-FCEDE2E81A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151047"/>
              </p:ext>
            </p:extLst>
          </p:nvPr>
        </p:nvGraphicFramePr>
        <p:xfrm>
          <a:off x="1807317" y="1225584"/>
          <a:ext cx="1778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177480" progId="Equation.DSMT4">
                  <p:embed/>
                </p:oleObj>
              </mc:Choice>
              <mc:Fallback>
                <p:oleObj name="Equation" r:id="rId8" imgW="177480" imgH="177480" progId="Equation.DSMT4">
                  <p:embed/>
                  <p:pic>
                    <p:nvPicPr>
                      <p:cNvPr id="112" name="Object 111">
                        <a:extLst>
                          <a:ext uri="{FF2B5EF4-FFF2-40B4-BE49-F238E27FC236}">
                            <a16:creationId xmlns:a16="http://schemas.microsoft.com/office/drawing/2014/main" id="{14CAC877-4D7A-4229-AB73-FCEDE2E81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07317" y="1225584"/>
                        <a:ext cx="1778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9D7AFEB-FF80-425B-B4BD-9C75BE3C3B92}"/>
              </a:ext>
            </a:extLst>
          </p:cNvPr>
          <p:cNvGrpSpPr/>
          <p:nvPr/>
        </p:nvGrpSpPr>
        <p:grpSpPr>
          <a:xfrm>
            <a:off x="1735364" y="1517665"/>
            <a:ext cx="320028" cy="2"/>
            <a:chOff x="3287809" y="3196761"/>
            <a:chExt cx="320028" cy="2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759755F9-9464-4359-81ED-C7B0C0FE659D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A39427B5-0CDE-4D39-869E-36F07AF6404F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6F00B74-1452-456E-AB48-C6D93BD86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FF0066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7D202F7-7060-464C-9932-96E9129EA7DF}"/>
              </a:ext>
            </a:extLst>
          </p:cNvPr>
          <p:cNvGrpSpPr/>
          <p:nvPr/>
        </p:nvGrpSpPr>
        <p:grpSpPr>
          <a:xfrm>
            <a:off x="516805" y="635859"/>
            <a:ext cx="343043" cy="311970"/>
            <a:chOff x="169058" y="2851115"/>
            <a:chExt cx="343043" cy="311970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5E3CB94-4DF3-4D70-BDF6-162A8B415F2F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FF0066"/>
                  </a:solidFill>
                  <a:latin typeface="Segoe Print" panose="02000600000000000000" pitchFamily="2" charset="0"/>
                </a:rPr>
                <a:t>1P.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9620456-5D26-46C0-B055-F864BA2BD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80C8164-66AB-4B17-8EAE-C26BD0860A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80FC285D-2F92-4267-A620-5B0E3C48C8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HideAnswer">
            <a:extLst>
              <a:ext uri="{FF2B5EF4-FFF2-40B4-BE49-F238E27FC236}">
                <a16:creationId xmlns:a16="http://schemas.microsoft.com/office/drawing/2014/main" id="{21E9E69D-CF53-4420-ABD9-A4643D34E706}"/>
              </a:ext>
            </a:extLst>
          </p:cNvPr>
          <p:cNvSpPr/>
          <p:nvPr/>
        </p:nvSpPr>
        <p:spPr>
          <a:xfrm rot="5400000">
            <a:off x="269998" y="1169468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23" name="ShowAnswer">
            <a:extLst>
              <a:ext uri="{FF2B5EF4-FFF2-40B4-BE49-F238E27FC236}">
                <a16:creationId xmlns:a16="http://schemas.microsoft.com/office/drawing/2014/main" id="{1B2D64C5-64EB-4FA5-8866-C937091CD828}"/>
              </a:ext>
            </a:extLst>
          </p:cNvPr>
          <p:cNvSpPr/>
          <p:nvPr/>
        </p:nvSpPr>
        <p:spPr>
          <a:xfrm rot="5400000">
            <a:off x="269998" y="1169468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24" name="HideAnswer">
            <a:extLst>
              <a:ext uri="{FF2B5EF4-FFF2-40B4-BE49-F238E27FC236}">
                <a16:creationId xmlns:a16="http://schemas.microsoft.com/office/drawing/2014/main" id="{8EE9D5ED-8BB7-4055-A109-3B6EEDFFCEFF}"/>
              </a:ext>
            </a:extLst>
          </p:cNvPr>
          <p:cNvSpPr/>
          <p:nvPr/>
        </p:nvSpPr>
        <p:spPr>
          <a:xfrm rot="5400000">
            <a:off x="3591245" y="1169468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25" name="ShowAnswer">
            <a:extLst>
              <a:ext uri="{FF2B5EF4-FFF2-40B4-BE49-F238E27FC236}">
                <a16:creationId xmlns:a16="http://schemas.microsoft.com/office/drawing/2014/main" id="{5445624B-75E9-4228-9B43-456078380459}"/>
              </a:ext>
            </a:extLst>
          </p:cNvPr>
          <p:cNvSpPr/>
          <p:nvPr/>
        </p:nvSpPr>
        <p:spPr>
          <a:xfrm rot="5400000">
            <a:off x="3591245" y="1169468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26" name="HideAnswer">
            <a:extLst>
              <a:ext uri="{FF2B5EF4-FFF2-40B4-BE49-F238E27FC236}">
                <a16:creationId xmlns:a16="http://schemas.microsoft.com/office/drawing/2014/main" id="{441675AE-3C4D-45AF-864F-63F082BFDADB}"/>
              </a:ext>
            </a:extLst>
          </p:cNvPr>
          <p:cNvSpPr/>
          <p:nvPr/>
        </p:nvSpPr>
        <p:spPr>
          <a:xfrm rot="5400000">
            <a:off x="269998" y="3891496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27" name="ShowAnswer">
            <a:extLst>
              <a:ext uri="{FF2B5EF4-FFF2-40B4-BE49-F238E27FC236}">
                <a16:creationId xmlns:a16="http://schemas.microsoft.com/office/drawing/2014/main" id="{C05FEAB4-1684-44DB-9C21-8288A5BA83B1}"/>
              </a:ext>
            </a:extLst>
          </p:cNvPr>
          <p:cNvSpPr/>
          <p:nvPr/>
        </p:nvSpPr>
        <p:spPr>
          <a:xfrm rot="5400000">
            <a:off x="269998" y="3891496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28" name="HideAnswer">
            <a:extLst>
              <a:ext uri="{FF2B5EF4-FFF2-40B4-BE49-F238E27FC236}">
                <a16:creationId xmlns:a16="http://schemas.microsoft.com/office/drawing/2014/main" id="{1AC94E40-D561-49C2-911A-CCDC850F8272}"/>
              </a:ext>
            </a:extLst>
          </p:cNvPr>
          <p:cNvSpPr/>
          <p:nvPr/>
        </p:nvSpPr>
        <p:spPr>
          <a:xfrm rot="5400000">
            <a:off x="3591245" y="3891496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29" name="ShowAnswer">
            <a:extLst>
              <a:ext uri="{FF2B5EF4-FFF2-40B4-BE49-F238E27FC236}">
                <a16:creationId xmlns:a16="http://schemas.microsoft.com/office/drawing/2014/main" id="{C09B932A-460C-4A6F-925B-9224EFC8218F}"/>
              </a:ext>
            </a:extLst>
          </p:cNvPr>
          <p:cNvSpPr/>
          <p:nvPr/>
        </p:nvSpPr>
        <p:spPr>
          <a:xfrm rot="5400000">
            <a:off x="3591245" y="3891496"/>
            <a:ext cx="367665" cy="410419"/>
          </a:xfrm>
          <a:prstGeom prst="hexagon">
            <a:avLst/>
          </a:prstGeom>
          <a:solidFill>
            <a:srgbClr val="82AFFF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3EA4216-20F3-4F17-BEBD-0157D062C74B}"/>
              </a:ext>
            </a:extLst>
          </p:cNvPr>
          <p:cNvCxnSpPr>
            <a:cxnSpLocks/>
            <a:stCxn id="131" idx="4"/>
            <a:endCxn id="132" idx="0"/>
          </p:cNvCxnSpPr>
          <p:nvPr/>
        </p:nvCxnSpPr>
        <p:spPr>
          <a:xfrm>
            <a:off x="282811" y="733997"/>
            <a:ext cx="0" cy="103506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Oval 130">
            <a:extLst>
              <a:ext uri="{FF2B5EF4-FFF2-40B4-BE49-F238E27FC236}">
                <a16:creationId xmlns:a16="http://schemas.microsoft.com/office/drawing/2014/main" id="{625FC752-E35E-45D1-B77E-5B5F571958D8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FA5FF92-8108-49A1-AF32-11CB14F4DD0D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FF0066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189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38" grpId="0"/>
      <p:bldP spid="38" grpId="1"/>
      <p:bldP spid="69" grpId="0"/>
      <p:bldP spid="69" grpId="1"/>
      <p:bldP spid="70" grpId="0"/>
      <p:bldP spid="70" grpId="1"/>
      <p:bldP spid="71" grpId="0"/>
      <p:bldP spid="71" grpId="1"/>
      <p:bldP spid="72" grpId="0" animBg="1"/>
      <p:bldP spid="72" grpId="1" animBg="1"/>
      <p:bldP spid="96" grpId="0"/>
      <p:bldP spid="96" grpId="1"/>
      <p:bldP spid="97" grpId="0"/>
      <p:bldP spid="97" grpId="1"/>
      <p:bldP spid="98" grpId="0"/>
      <p:bldP spid="98" grpId="1"/>
      <p:bldP spid="99" grpId="0" animBg="1"/>
      <p:bldP spid="99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6C907C-DF98-43E0-93F0-CCA386E4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16" y="725157"/>
            <a:ext cx="6011862" cy="370367"/>
          </a:xfrm>
        </p:spPr>
        <p:txBody>
          <a:bodyPr>
            <a:noAutofit/>
          </a:bodyPr>
          <a:lstStyle/>
          <a:p>
            <a:r>
              <a:rPr lang="en-GB" sz="2400"/>
              <a:t>Coupling Forces – Practice Questions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3D7534-0C3F-4A99-80EE-A373EFE06E7B}"/>
              </a:ext>
            </a:extLst>
          </p:cNvPr>
          <p:cNvSpPr/>
          <p:nvPr/>
        </p:nvSpPr>
        <p:spPr>
          <a:xfrm>
            <a:off x="1541126" y="1465037"/>
            <a:ext cx="5905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Suggested time: 30-40 minutes.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A364E-9601-4F9B-8F34-748179C435B9}"/>
                  </a:ext>
                </a:extLst>
              </p:cNvPr>
              <p:cNvSpPr/>
              <p:nvPr/>
            </p:nvSpPr>
            <p:spPr>
              <a:xfrm>
                <a:off x="1541126" y="1953021"/>
                <a:ext cx="5905344" cy="283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b="1">
                    <a:latin typeface="Century Gothic" panose="020B0502020202020204" pitchFamily="34" charset="0"/>
                  </a:rPr>
                  <a:t>Where required, 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𝐦𝐬</m:t>
                        </m:r>
                      </m:e>
                      <m:sup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>
                    <a:latin typeface="Century Gothic" panose="020B0502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A364E-9601-4F9B-8F34-748179C43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6" y="1953021"/>
                <a:ext cx="5905344" cy="283219"/>
              </a:xfrm>
              <a:prstGeom prst="rect">
                <a:avLst/>
              </a:prstGeom>
              <a:blipFill>
                <a:blip r:embed="rId2"/>
                <a:stretch>
                  <a:fillRect l="-2477" t="-25532" b="-48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F59A9FAC-C380-4E3F-8CBD-FD311DA2D3E2}"/>
              </a:ext>
            </a:extLst>
          </p:cNvPr>
          <p:cNvSpPr/>
          <p:nvPr/>
        </p:nvSpPr>
        <p:spPr>
          <a:xfrm>
            <a:off x="1541126" y="2447225"/>
            <a:ext cx="5905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cap="all">
                <a:latin typeface="Century Gothic" panose="020B0502020202020204" pitchFamily="34" charset="0"/>
              </a:rPr>
              <a:t>Check your answers using the solutions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179E8D-EE90-477E-9C21-E3C8551AB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087198"/>
              </p:ext>
            </p:extLst>
          </p:nvPr>
        </p:nvGraphicFramePr>
        <p:xfrm>
          <a:off x="1570616" y="3160395"/>
          <a:ext cx="6011862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32939264"/>
                    </a:ext>
                  </a:extLst>
                </a:gridCol>
                <a:gridCol w="4503102">
                  <a:extLst>
                    <a:ext uri="{9D8B030D-6E8A-4147-A177-3AD203B41FA5}">
                      <a16:colId xmlns:a16="http://schemas.microsoft.com/office/drawing/2014/main" val="2832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Question(s)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5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1-4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Minimum expected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84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5-6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Additional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387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98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5CC4C-793C-4FE7-94C5-7D76CD23D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3D735B-CCF5-4DA8-9715-82EDC2B5867A}"/>
                  </a:ext>
                </a:extLst>
              </p:cNvPr>
              <p:cNvSpPr/>
              <p:nvPr/>
            </p:nvSpPr>
            <p:spPr>
              <a:xfrm>
                <a:off x="800137" y="554038"/>
                <a:ext cx="675953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>
                    <a:latin typeface="Century Gothic" panose="020B0502020202020204" pitchFamily="34" charset="0"/>
                  </a:rPr>
                  <a:t>A car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800 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is pulling a trailer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 Each of the car and the trailer experience a resistance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 The car and the trailer are accelerating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1.3 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p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160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33D735B-CCF5-4DA8-9715-82EDC2B58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37" y="554038"/>
                <a:ext cx="6759538" cy="830997"/>
              </a:xfrm>
              <a:prstGeom prst="rect">
                <a:avLst/>
              </a:prstGeom>
              <a:blipFill>
                <a:blip r:embed="rId2"/>
                <a:stretch>
                  <a:fillRect l="-451" t="-2206" b="-88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E949DF7-395A-4091-ABE7-64C6EDF7654C}"/>
              </a:ext>
            </a:extLst>
          </p:cNvPr>
          <p:cNvSpPr/>
          <p:nvPr/>
        </p:nvSpPr>
        <p:spPr>
          <a:xfrm>
            <a:off x="483691" y="1445070"/>
            <a:ext cx="632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A6FD725-BF60-4914-BB15-A6DC4B8F8EFD}"/>
              </a:ext>
            </a:extLst>
          </p:cNvPr>
          <p:cNvSpPr/>
          <p:nvPr/>
        </p:nvSpPr>
        <p:spPr>
          <a:xfrm>
            <a:off x="483691" y="1857379"/>
            <a:ext cx="710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(b)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2140A8-C0AD-4883-852B-384ED50EDB31}"/>
              </a:ext>
            </a:extLst>
          </p:cNvPr>
          <p:cNvSpPr/>
          <p:nvPr/>
        </p:nvSpPr>
        <p:spPr>
          <a:xfrm>
            <a:off x="7829314" y="1396174"/>
            <a:ext cx="1194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Both"/>
            </a:pPr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1700 N</a:t>
            </a:r>
          </a:p>
          <a:p>
            <a:pPr marL="342900" indent="-342900">
              <a:buAutoNum type="alphaLcParenBoth"/>
            </a:pPr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460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2E1E5F-A8BC-4873-8959-42338BD408CF}"/>
                  </a:ext>
                </a:extLst>
              </p:cNvPr>
              <p:cNvSpPr/>
              <p:nvPr/>
            </p:nvSpPr>
            <p:spPr>
              <a:xfrm>
                <a:off x="800137" y="2902146"/>
                <a:ext cx="6768660" cy="1646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>
                    <a:latin typeface="Century Gothic" panose="020B0502020202020204" pitchFamily="34" charset="0"/>
                  </a:rPr>
                  <a:t>When a car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1350 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tows a trailer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250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along a horizontal straight road, the resistive forces on the car and trailer have magnitude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respectively.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Find the magnitude of the driving force on the car when the car and trailer are travelling at constant speed and state the tension in the </a:t>
                </a:r>
                <a:r>
                  <a:rPr lang="en-GB" sz="1600" err="1">
                    <a:latin typeface="Century Gothic" panose="020B0502020202020204" pitchFamily="34" charset="0"/>
                  </a:rPr>
                  <a:t>towbar</a:t>
                </a:r>
                <a:r>
                  <a:rPr lang="en-GB" sz="1600">
                    <a:latin typeface="Century Gothic" panose="020B0502020202020204" pitchFamily="34" charset="0"/>
                  </a:rPr>
                  <a:t> in this case.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2E1E5F-A8BC-4873-8959-42338BD40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37" y="2902146"/>
                <a:ext cx="6768660" cy="1646605"/>
              </a:xfrm>
              <a:prstGeom prst="rect">
                <a:avLst/>
              </a:prstGeom>
              <a:blipFill>
                <a:blip r:embed="rId3"/>
                <a:stretch>
                  <a:fillRect l="-450" t="-1111" r="-900" b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5B31232-C13D-4F96-A03B-DAA872E64074}"/>
              </a:ext>
            </a:extLst>
          </p:cNvPr>
          <p:cNvSpPr/>
          <p:nvPr/>
        </p:nvSpPr>
        <p:spPr>
          <a:xfrm>
            <a:off x="7663572" y="3318586"/>
            <a:ext cx="1282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250 N, 50 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930570-C030-4F12-8096-94B18A3858C0}"/>
              </a:ext>
            </a:extLst>
          </p:cNvPr>
          <p:cNvSpPr/>
          <p:nvPr/>
        </p:nvSpPr>
        <p:spPr>
          <a:xfrm>
            <a:off x="7653114" y="1261291"/>
            <a:ext cx="1365115" cy="742427"/>
          </a:xfrm>
          <a:prstGeom prst="rect">
            <a:avLst/>
          </a:prstGeom>
          <a:solidFill>
            <a:schemeClr val="bg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✓/✗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1AB0A2-77BE-4EBE-A4A9-027918D734A2}"/>
              </a:ext>
            </a:extLst>
          </p:cNvPr>
          <p:cNvSpPr/>
          <p:nvPr/>
        </p:nvSpPr>
        <p:spPr>
          <a:xfrm>
            <a:off x="7663572" y="3158647"/>
            <a:ext cx="1365115" cy="742427"/>
          </a:xfrm>
          <a:prstGeom prst="rect">
            <a:avLst/>
          </a:prstGeom>
          <a:solidFill>
            <a:schemeClr val="bg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✓/✗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56B044-B2A1-447A-A6B9-5039F1A83A7B}"/>
              </a:ext>
            </a:extLst>
          </p:cNvPr>
          <p:cNvSpPr/>
          <p:nvPr/>
        </p:nvSpPr>
        <p:spPr>
          <a:xfrm>
            <a:off x="2411630" y="4809483"/>
            <a:ext cx="3755310" cy="708628"/>
          </a:xfrm>
          <a:prstGeom prst="rect">
            <a:avLst/>
          </a:prstGeom>
          <a:solidFill>
            <a:srgbClr val="40CBC1"/>
          </a:solidFill>
          <a:ln w="28575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Questions continue on next page…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FD9AA0-0DA9-4E14-8211-5F1C1680A777}"/>
              </a:ext>
            </a:extLst>
          </p:cNvPr>
          <p:cNvSpPr/>
          <p:nvPr/>
        </p:nvSpPr>
        <p:spPr>
          <a:xfrm>
            <a:off x="992632" y="1880900"/>
            <a:ext cx="5696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Calculate the tension in the tow bar between the car and the trailer.</a:t>
            </a:r>
            <a:endParaRPr lang="en-GB" sz="16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3E64AC-83FB-47DC-B8F8-74FD0CA211ED}"/>
              </a:ext>
            </a:extLst>
          </p:cNvPr>
          <p:cNvSpPr/>
          <p:nvPr/>
        </p:nvSpPr>
        <p:spPr>
          <a:xfrm>
            <a:off x="966894" y="1466913"/>
            <a:ext cx="3945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Calculate the driving force of the car.</a:t>
            </a:r>
            <a:endParaRPr lang="en-GB" sz="16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056C0E-2E11-467A-AF66-8B1BDAB08E5F}"/>
              </a:ext>
            </a:extLst>
          </p:cNvPr>
          <p:cNvGrpSpPr/>
          <p:nvPr/>
        </p:nvGrpSpPr>
        <p:grpSpPr>
          <a:xfrm>
            <a:off x="374226" y="621814"/>
            <a:ext cx="425911" cy="311970"/>
            <a:chOff x="169058" y="2851115"/>
            <a:chExt cx="343043" cy="31197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A3BE52-CC58-44D6-8C12-E76C3620248B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Q1.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F27754-E3E9-4E97-9850-9C33E9EDDA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B372C88-10C7-4612-854E-1AEC748ED6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180A03-E282-4A74-9DAE-BF28BE5D07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0A73A4-9342-468A-A4C5-7867D6FDEEFA}"/>
              </a:ext>
            </a:extLst>
          </p:cNvPr>
          <p:cNvGrpSpPr/>
          <p:nvPr/>
        </p:nvGrpSpPr>
        <p:grpSpPr>
          <a:xfrm>
            <a:off x="374226" y="2960081"/>
            <a:ext cx="425911" cy="311970"/>
            <a:chOff x="169058" y="2851115"/>
            <a:chExt cx="343043" cy="3119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120D7E-7163-41CC-AB85-20F459C6EC7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Q2.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77DD2A-B4C3-496F-B50A-09628C4C04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012E04-1FAB-44D8-BF1B-8BB8CA96FB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0771FE3-0D88-4321-A816-98F1868D67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8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5D69C-280A-466D-9363-E041DD8E5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Exercise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7C8A1D-1B45-4941-9D5E-7AEAF609EDF4}"/>
              </a:ext>
            </a:extLst>
          </p:cNvPr>
          <p:cNvSpPr/>
          <p:nvPr/>
        </p:nvSpPr>
        <p:spPr>
          <a:xfrm>
            <a:off x="7333421" y="2509602"/>
            <a:ext cx="1617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2500 N</a:t>
            </a:r>
          </a:p>
          <a:p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(or 2540 to 3sf)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27FC6A-22BE-4610-A37E-DDFBD040C0AE}"/>
                  </a:ext>
                </a:extLst>
              </p:cNvPr>
              <p:cNvSpPr/>
              <p:nvPr/>
            </p:nvSpPr>
            <p:spPr>
              <a:xfrm>
                <a:off x="932183" y="641126"/>
                <a:ext cx="6284250" cy="1969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A trawler is raising a net full of fish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200 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 A metal sphere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40 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is attached to the bottom of the net, as shown in the diagram.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The water resists the vertical movement of the net and the sphere with forces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120 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respectively.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If the tension in the cable linking the sphere to the net is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420 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, what is the tension in the cable raising the net?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27FC6A-22BE-4610-A37E-DDFBD040C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3" y="641126"/>
                <a:ext cx="6284250" cy="1969770"/>
              </a:xfrm>
              <a:prstGeom prst="rect">
                <a:avLst/>
              </a:prstGeom>
              <a:blipFill>
                <a:blip r:embed="rId2"/>
                <a:stretch>
                  <a:fillRect l="-582" t="-929" r="-873" b="-3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0C48AD-C5B5-493F-91A2-F1E8D6DDA962}"/>
              </a:ext>
            </a:extLst>
          </p:cNvPr>
          <p:cNvCxnSpPr>
            <a:cxnSpLocks/>
          </p:cNvCxnSpPr>
          <p:nvPr/>
        </p:nvCxnSpPr>
        <p:spPr>
          <a:xfrm>
            <a:off x="7854171" y="641126"/>
            <a:ext cx="0" cy="3140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50B6F69-B0DD-4913-BFB4-6FD412A53AA7}"/>
              </a:ext>
            </a:extLst>
          </p:cNvPr>
          <p:cNvSpPr/>
          <p:nvPr/>
        </p:nvSpPr>
        <p:spPr>
          <a:xfrm>
            <a:off x="7559675" y="955220"/>
            <a:ext cx="582622" cy="476071"/>
          </a:xfrm>
          <a:prstGeom prst="ellipse">
            <a:avLst/>
          </a:prstGeom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>
              <a:latin typeface="Century Gothic" panose="020B0502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225AB86-5B6B-430E-B838-E356CC2B868B}"/>
              </a:ext>
            </a:extLst>
          </p:cNvPr>
          <p:cNvCxnSpPr>
            <a:cxnSpLocks/>
          </p:cNvCxnSpPr>
          <p:nvPr/>
        </p:nvCxnSpPr>
        <p:spPr>
          <a:xfrm>
            <a:off x="7856552" y="1431291"/>
            <a:ext cx="0" cy="1846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47E25F01-3012-4BC8-8952-6557C37CEB6F}"/>
              </a:ext>
            </a:extLst>
          </p:cNvPr>
          <p:cNvSpPr/>
          <p:nvPr/>
        </p:nvSpPr>
        <p:spPr>
          <a:xfrm>
            <a:off x="7633901" y="1618725"/>
            <a:ext cx="429580" cy="36898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sz="1600">
              <a:latin typeface="Century Gothic" panose="020B0502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917EC4B-E36B-4D9F-8759-368F5F717850}"/>
              </a:ext>
            </a:extLst>
          </p:cNvPr>
          <p:cNvCxnSpPr>
            <a:cxnSpLocks/>
            <a:stCxn id="37" idx="1"/>
            <a:endCxn id="37" idx="3"/>
          </p:cNvCxnSpPr>
          <p:nvPr/>
        </p:nvCxnSpPr>
        <p:spPr>
          <a:xfrm>
            <a:off x="7644998" y="1024939"/>
            <a:ext cx="0" cy="336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FB0DD8-6864-4C8C-AE9B-D79399C89462}"/>
              </a:ext>
            </a:extLst>
          </p:cNvPr>
          <p:cNvCxnSpPr>
            <a:cxnSpLocks/>
          </p:cNvCxnSpPr>
          <p:nvPr/>
        </p:nvCxnSpPr>
        <p:spPr>
          <a:xfrm>
            <a:off x="7750229" y="946093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DD428B8-44B5-4F80-93D9-8A48D595C38F}"/>
              </a:ext>
            </a:extLst>
          </p:cNvPr>
          <p:cNvCxnSpPr>
            <a:cxnSpLocks/>
          </p:cNvCxnSpPr>
          <p:nvPr/>
        </p:nvCxnSpPr>
        <p:spPr>
          <a:xfrm>
            <a:off x="7941906" y="975972"/>
            <a:ext cx="0" cy="434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94969E3-7123-43AD-93AF-61AA577128E7}"/>
              </a:ext>
            </a:extLst>
          </p:cNvPr>
          <p:cNvCxnSpPr>
            <a:cxnSpLocks/>
            <a:endCxn id="37" idx="5"/>
          </p:cNvCxnSpPr>
          <p:nvPr/>
        </p:nvCxnSpPr>
        <p:spPr>
          <a:xfrm flipH="1">
            <a:off x="8056974" y="1024939"/>
            <a:ext cx="4556" cy="3366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D5F5B69-78C0-41B4-AF8C-2839DF928ABB}"/>
              </a:ext>
            </a:extLst>
          </p:cNvPr>
          <p:cNvCxnSpPr>
            <a:cxnSpLocks/>
            <a:stCxn id="37" idx="0"/>
            <a:endCxn id="37" idx="4"/>
          </p:cNvCxnSpPr>
          <p:nvPr/>
        </p:nvCxnSpPr>
        <p:spPr>
          <a:xfrm>
            <a:off x="7850986" y="955220"/>
            <a:ext cx="0" cy="476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FAD0227-C65B-4E2A-9013-2AE486B0AA58}"/>
              </a:ext>
            </a:extLst>
          </p:cNvPr>
          <p:cNvCxnSpPr>
            <a:cxnSpLocks/>
            <a:stCxn id="37" idx="2"/>
            <a:endCxn id="37" idx="6"/>
          </p:cNvCxnSpPr>
          <p:nvPr/>
        </p:nvCxnSpPr>
        <p:spPr>
          <a:xfrm>
            <a:off x="7559675" y="1193256"/>
            <a:ext cx="5826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D5A6327-3B5C-4C7B-9C42-FA9BA6033CE9}"/>
              </a:ext>
            </a:extLst>
          </p:cNvPr>
          <p:cNvCxnSpPr>
            <a:cxnSpLocks/>
            <a:stCxn id="37" idx="1"/>
            <a:endCxn id="37" idx="7"/>
          </p:cNvCxnSpPr>
          <p:nvPr/>
        </p:nvCxnSpPr>
        <p:spPr>
          <a:xfrm>
            <a:off x="7644998" y="1024939"/>
            <a:ext cx="4119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125CE1-9243-4FBF-B297-4C40972714BF}"/>
              </a:ext>
            </a:extLst>
          </p:cNvPr>
          <p:cNvCxnSpPr>
            <a:cxnSpLocks/>
            <a:endCxn id="37" idx="5"/>
          </p:cNvCxnSpPr>
          <p:nvPr/>
        </p:nvCxnSpPr>
        <p:spPr>
          <a:xfrm>
            <a:off x="7644998" y="1361142"/>
            <a:ext cx="411976" cy="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2873512E-6C4E-4795-8352-7D51D0E87462}"/>
              </a:ext>
            </a:extLst>
          </p:cNvPr>
          <p:cNvSpPr/>
          <p:nvPr/>
        </p:nvSpPr>
        <p:spPr>
          <a:xfrm>
            <a:off x="7216433" y="2395645"/>
            <a:ext cx="1734739" cy="742427"/>
          </a:xfrm>
          <a:prstGeom prst="rect">
            <a:avLst/>
          </a:prstGeom>
          <a:solidFill>
            <a:schemeClr val="bg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✓/✗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AFB0C45-0802-46A5-9BAD-43BB79F5C949}"/>
                  </a:ext>
                </a:extLst>
              </p:cNvPr>
              <p:cNvSpPr/>
              <p:nvPr/>
            </p:nvSpPr>
            <p:spPr>
              <a:xfrm>
                <a:off x="932183" y="3056456"/>
                <a:ext cx="560831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>
                    <a:latin typeface="Century Gothic" panose="020B0502020202020204" pitchFamily="34" charset="0"/>
                  </a:rPr>
                  <a:t>A train consists of a locomotive of mass 4000kg and two carriages each of mass 2000kg. The train is decelerating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p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 The resistance forces are 9000N on the locomotive, 6000N on the first carriage and 3000N on the second carriage.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AFB0C45-0802-46A5-9BAD-43BB79F5C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83" y="3056456"/>
                <a:ext cx="5608315" cy="1323439"/>
              </a:xfrm>
              <a:prstGeom prst="rect">
                <a:avLst/>
              </a:prstGeom>
              <a:blipFill>
                <a:blip r:embed="rId3"/>
                <a:stretch>
                  <a:fillRect l="-652" t="-1382" r="-1413" b="-5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08C8EB49-9197-4CB5-AB38-4451114F08CF}"/>
              </a:ext>
            </a:extLst>
          </p:cNvPr>
          <p:cNvSpPr/>
          <p:nvPr/>
        </p:nvSpPr>
        <p:spPr>
          <a:xfrm>
            <a:off x="304581" y="4507705"/>
            <a:ext cx="676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(a) Determine whether the locomotive is driving or braking.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FFA197A-467F-481D-8AF8-67C80A00F58F}"/>
              </a:ext>
            </a:extLst>
          </p:cNvPr>
          <p:cNvSpPr/>
          <p:nvPr/>
        </p:nvSpPr>
        <p:spPr>
          <a:xfrm>
            <a:off x="304581" y="4945367"/>
            <a:ext cx="6769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(b)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A1C7829-CD9C-45AD-ACF4-A4B018E17AF4}"/>
              </a:ext>
            </a:extLst>
          </p:cNvPr>
          <p:cNvSpPr/>
          <p:nvPr/>
        </p:nvSpPr>
        <p:spPr>
          <a:xfrm>
            <a:off x="644036" y="4945367"/>
            <a:ext cx="5616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magnitude of the force in each coupling, stating whether it is a tension or a thrust.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C3C0BF-6979-4DD1-B6EF-2331C93F6593}"/>
              </a:ext>
            </a:extLst>
          </p:cNvPr>
          <p:cNvSpPr/>
          <p:nvPr/>
        </p:nvSpPr>
        <p:spPr>
          <a:xfrm>
            <a:off x="7504089" y="3732849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lphaLcParenBoth"/>
            </a:pPr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2000 N</a:t>
            </a:r>
          </a:p>
          <a:p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	(driving)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AD7C65A-2F40-4975-9B23-3CBA75C810CB}"/>
              </a:ext>
            </a:extLst>
          </p:cNvPr>
          <p:cNvSpPr/>
          <p:nvPr/>
        </p:nvSpPr>
        <p:spPr>
          <a:xfrm>
            <a:off x="6071322" y="4338428"/>
            <a:ext cx="19880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(b) 	2nd carriage:</a:t>
            </a:r>
          </a:p>
          <a:p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	1000N thrust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FFAE477-470D-459A-97CA-C096CC870F58}"/>
              </a:ext>
            </a:extLst>
          </p:cNvPr>
          <p:cNvSpPr/>
          <p:nvPr/>
        </p:nvSpPr>
        <p:spPr>
          <a:xfrm>
            <a:off x="6071322" y="4937876"/>
            <a:ext cx="2005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	1st carriage:</a:t>
            </a:r>
          </a:p>
          <a:p>
            <a:r>
              <a:rPr lang="en-US" sz="1600">
                <a:solidFill>
                  <a:srgbClr val="40CBC1"/>
                </a:solidFill>
                <a:latin typeface="Century Gothic" panose="020B0502020202020204" pitchFamily="34" charset="0"/>
              </a:rPr>
              <a:t>	1000N tension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42FD35E-03EB-4C53-9EDB-E3FFC00F72D8}"/>
              </a:ext>
            </a:extLst>
          </p:cNvPr>
          <p:cNvSpPr/>
          <p:nvPr/>
        </p:nvSpPr>
        <p:spPr>
          <a:xfrm>
            <a:off x="7941906" y="3647461"/>
            <a:ext cx="989397" cy="647272"/>
          </a:xfrm>
          <a:prstGeom prst="rect">
            <a:avLst/>
          </a:prstGeom>
          <a:solidFill>
            <a:schemeClr val="bg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✓/✗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B99EA5E-8CE4-4226-A3A3-AE954BC08499}"/>
              </a:ext>
            </a:extLst>
          </p:cNvPr>
          <p:cNvSpPr/>
          <p:nvPr/>
        </p:nvSpPr>
        <p:spPr>
          <a:xfrm>
            <a:off x="6559016" y="4364840"/>
            <a:ext cx="1445131" cy="1182512"/>
          </a:xfrm>
          <a:prstGeom prst="rect">
            <a:avLst/>
          </a:prstGeom>
          <a:solidFill>
            <a:schemeClr val="bg1"/>
          </a:solidFill>
          <a:ln w="19050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✓/✗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8B00DE0-45F8-4502-9A07-82C029350BCD}"/>
              </a:ext>
            </a:extLst>
          </p:cNvPr>
          <p:cNvGrpSpPr/>
          <p:nvPr/>
        </p:nvGrpSpPr>
        <p:grpSpPr>
          <a:xfrm>
            <a:off x="374226" y="682202"/>
            <a:ext cx="425911" cy="311970"/>
            <a:chOff x="169058" y="2851115"/>
            <a:chExt cx="343043" cy="31197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78050F8-5353-49DB-985C-98CC13D0AEA6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Q3.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4C53A76-646A-43CA-AFBC-8A5E7963A0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64B4658-0724-4D19-B4C2-57057D1154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6A64C8F-7559-4038-8E53-88E9A6070F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10FB67E-45FF-465C-8B56-73A9AA4C4EF2}"/>
              </a:ext>
            </a:extLst>
          </p:cNvPr>
          <p:cNvGrpSpPr/>
          <p:nvPr/>
        </p:nvGrpSpPr>
        <p:grpSpPr>
          <a:xfrm>
            <a:off x="374226" y="3118517"/>
            <a:ext cx="425911" cy="311970"/>
            <a:chOff x="169058" y="2851115"/>
            <a:chExt cx="343043" cy="31197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D176D4E-4828-4172-AC33-2DD5B70904FF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Q4.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1611465-9FEC-473C-9568-D91DE25F67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7F9A7F2-3213-40A4-B40A-3B0B71CDEA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F718FBD-B1C0-45C9-BC50-15AA271883D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369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9" grpId="0" animBg="1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F1151F6-54A5-4EB3-B9E5-86E987DEAE52}"/>
              </a:ext>
            </a:extLst>
          </p:cNvPr>
          <p:cNvSpPr/>
          <p:nvPr/>
        </p:nvSpPr>
        <p:spPr>
          <a:xfrm>
            <a:off x="0" y="3108312"/>
            <a:ext cx="9144000" cy="2641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959E2-AA8B-4A74-8190-E160ED6B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000"/>
              <a:t>Pulleys </a:t>
            </a:r>
            <a:r>
              <a:rPr lang="en-GB" sz="2000">
                <a:latin typeface="Webdings" panose="05030102010509060703" pitchFamily="18" charset="2"/>
              </a:rPr>
              <a:t>4</a:t>
            </a:r>
            <a:r>
              <a:rPr lang="en-GB" sz="2000"/>
              <a:t> Modelling Assumptions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08D572A-7328-4119-BF4F-16630FF0AB12}"/>
              </a:ext>
            </a:extLst>
          </p:cNvPr>
          <p:cNvSpPr/>
          <p:nvPr/>
        </p:nvSpPr>
        <p:spPr>
          <a:xfrm>
            <a:off x="1788379" y="1120867"/>
            <a:ext cx="656805" cy="65680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E6CC8C-4410-45D8-84A0-F7E5C63A7BBC}"/>
              </a:ext>
            </a:extLst>
          </p:cNvPr>
          <p:cNvCxnSpPr>
            <a:cxnSpLocks/>
          </p:cNvCxnSpPr>
          <p:nvPr/>
        </p:nvCxnSpPr>
        <p:spPr>
          <a:xfrm>
            <a:off x="1814576" y="1449270"/>
            <a:ext cx="0" cy="93001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7D9722-41B7-481B-A8B4-D5E2C4711984}"/>
              </a:ext>
            </a:extLst>
          </p:cNvPr>
          <p:cNvCxnSpPr>
            <a:cxnSpLocks/>
            <a:endCxn id="27" idx="0"/>
          </p:cNvCxnSpPr>
          <p:nvPr/>
        </p:nvCxnSpPr>
        <p:spPr>
          <a:xfrm flipH="1">
            <a:off x="2417258" y="1449270"/>
            <a:ext cx="1752" cy="5914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BCDA1F0-3D25-4B5D-B4BB-E2D66414C1DE}"/>
              </a:ext>
            </a:extLst>
          </p:cNvPr>
          <p:cNvSpPr/>
          <p:nvPr/>
        </p:nvSpPr>
        <p:spPr>
          <a:xfrm>
            <a:off x="2289343" y="2514391"/>
            <a:ext cx="303454" cy="3034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274F6D5-6942-4D1A-88C2-184CCEA55881}"/>
              </a:ext>
            </a:extLst>
          </p:cNvPr>
          <p:cNvSpPr/>
          <p:nvPr/>
        </p:nvSpPr>
        <p:spPr>
          <a:xfrm>
            <a:off x="1632519" y="2518522"/>
            <a:ext cx="303454" cy="3034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B0FC82-A1CA-4B4D-B468-5093BDF785B7}"/>
              </a:ext>
            </a:extLst>
          </p:cNvPr>
          <p:cNvSpPr/>
          <p:nvPr/>
        </p:nvSpPr>
        <p:spPr>
          <a:xfrm>
            <a:off x="1632519" y="2358421"/>
            <a:ext cx="347663" cy="347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D43AD76-D53D-4710-9003-9228F25CB90C}"/>
              </a:ext>
            </a:extLst>
          </p:cNvPr>
          <p:cNvSpPr/>
          <p:nvPr/>
        </p:nvSpPr>
        <p:spPr>
          <a:xfrm>
            <a:off x="2243426" y="2040700"/>
            <a:ext cx="347663" cy="347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08752F-DCD3-4FE7-8F05-9AFCDD351683}"/>
              </a:ext>
            </a:extLst>
          </p:cNvPr>
          <p:cNvSpPr txBox="1"/>
          <p:nvPr/>
        </p:nvSpPr>
        <p:spPr>
          <a:xfrm>
            <a:off x="379308" y="665254"/>
            <a:ext cx="140493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Pulley/Peg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75BF008-FCC0-454C-89FD-C2D1DB1BE0AF}"/>
              </a:ext>
            </a:extLst>
          </p:cNvPr>
          <p:cNvSpPr/>
          <p:nvPr/>
        </p:nvSpPr>
        <p:spPr>
          <a:xfrm rot="9230687" flipH="1">
            <a:off x="1332062" y="858553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8C2A98-0462-433A-9C3D-3D53D7A8A625}"/>
              </a:ext>
            </a:extLst>
          </p:cNvPr>
          <p:cNvSpPr txBox="1"/>
          <p:nvPr/>
        </p:nvSpPr>
        <p:spPr>
          <a:xfrm>
            <a:off x="456314" y="1624661"/>
            <a:ext cx="10150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String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378C149-DCDD-4A53-8658-43EC885A7B91}"/>
              </a:ext>
            </a:extLst>
          </p:cNvPr>
          <p:cNvSpPr/>
          <p:nvPr/>
        </p:nvSpPr>
        <p:spPr>
          <a:xfrm rot="8212175" flipH="1">
            <a:off x="1212888" y="1764598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14D843-FDE3-4529-91EA-0FD5AE18FEA0}"/>
              </a:ext>
            </a:extLst>
          </p:cNvPr>
          <p:cNvSpPr txBox="1"/>
          <p:nvPr/>
        </p:nvSpPr>
        <p:spPr>
          <a:xfrm>
            <a:off x="3317236" y="957878"/>
            <a:ext cx="44989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+mj-lt"/>
              </a:rPr>
              <a:t>We model the </a:t>
            </a:r>
            <a:r>
              <a:rPr lang="en-GB" sz="2400" b="1" i="1" u="sng">
                <a:solidFill>
                  <a:schemeClr val="bg1"/>
                </a:solidFill>
                <a:latin typeface="+mj-lt"/>
              </a:rPr>
              <a:t>pulley/peg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 as: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BC5122-8F5F-4162-9648-89378FFEB6AC}"/>
              </a:ext>
            </a:extLst>
          </p:cNvPr>
          <p:cNvSpPr txBox="1"/>
          <p:nvPr/>
        </p:nvSpPr>
        <p:spPr>
          <a:xfrm>
            <a:off x="3962183" y="1544780"/>
            <a:ext cx="32646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i="1" u="sng">
                <a:solidFill>
                  <a:schemeClr val="bg1"/>
                </a:solidFill>
                <a:latin typeface="+mj-lt"/>
              </a:rPr>
              <a:t>Smooth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 (no friction)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110803-5EB1-4CFC-9548-0ACBEF8C524E}"/>
              </a:ext>
            </a:extLst>
          </p:cNvPr>
          <p:cNvSpPr txBox="1"/>
          <p:nvPr/>
        </p:nvSpPr>
        <p:spPr>
          <a:xfrm>
            <a:off x="3962183" y="2119658"/>
            <a:ext cx="50024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i="1" u="sng">
                <a:solidFill>
                  <a:schemeClr val="bg1"/>
                </a:solidFill>
                <a:latin typeface="+mj-lt"/>
              </a:rPr>
              <a:t>Fixed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 (stays in the same place)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5230FC-0579-4956-9691-515487480179}"/>
              </a:ext>
            </a:extLst>
          </p:cNvPr>
          <p:cNvSpPr txBox="1"/>
          <p:nvPr/>
        </p:nvSpPr>
        <p:spPr>
          <a:xfrm>
            <a:off x="2117596" y="4631418"/>
            <a:ext cx="59393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i="1" u="sng">
                <a:latin typeface="+mj-lt"/>
              </a:rPr>
              <a:t>inextensible</a:t>
            </a:r>
            <a:r>
              <a:rPr lang="en-GB" sz="2400" b="1">
                <a:latin typeface="+mj-lt"/>
              </a:rPr>
              <a:t> (does not stretch)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FF4B9A-6022-45FF-BB6A-DA6C28798241}"/>
              </a:ext>
            </a:extLst>
          </p:cNvPr>
          <p:cNvSpPr txBox="1"/>
          <p:nvPr/>
        </p:nvSpPr>
        <p:spPr>
          <a:xfrm>
            <a:off x="1471388" y="3411770"/>
            <a:ext cx="45159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>
                <a:latin typeface="+mj-lt"/>
              </a:rPr>
              <a:t>We model the </a:t>
            </a:r>
            <a:r>
              <a:rPr lang="en-GB" sz="2400" b="1" u="sng">
                <a:latin typeface="+mj-lt"/>
              </a:rPr>
              <a:t>string</a:t>
            </a:r>
            <a:r>
              <a:rPr lang="en-GB" sz="2400" b="1">
                <a:latin typeface="+mj-lt"/>
              </a:rPr>
              <a:t> as: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3DA1797-F9DF-4AA1-B4A8-E76AF948D15B}"/>
              </a:ext>
            </a:extLst>
          </p:cNvPr>
          <p:cNvSpPr txBox="1"/>
          <p:nvPr/>
        </p:nvSpPr>
        <p:spPr>
          <a:xfrm>
            <a:off x="2117595" y="4024519"/>
            <a:ext cx="437318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i="1" u="sng">
                <a:latin typeface="+mj-lt"/>
              </a:rPr>
              <a:t>Light</a:t>
            </a:r>
            <a:r>
              <a:rPr lang="en-GB" sz="2400" b="1">
                <a:latin typeface="+mj-lt"/>
              </a:rPr>
              <a:t> (negligible mass)</a:t>
            </a:r>
          </a:p>
        </p:txBody>
      </p:sp>
      <p:pic>
        <p:nvPicPr>
          <p:cNvPr id="87042" name="Picture 2" descr="Image result for pulley">
            <a:extLst>
              <a:ext uri="{FF2B5EF4-FFF2-40B4-BE49-F238E27FC236}">
                <a16:creationId xmlns:a16="http://schemas.microsoft.com/office/drawing/2014/main" id="{F124E10D-F4F1-46B8-97E2-080CB455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66" y="805962"/>
            <a:ext cx="2663556" cy="2374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E74F40-B2A2-404A-9176-16AC5813841C}"/>
              </a:ext>
            </a:extLst>
          </p:cNvPr>
          <p:cNvSpPr txBox="1"/>
          <p:nvPr/>
        </p:nvSpPr>
        <p:spPr>
          <a:xfrm>
            <a:off x="4564966" y="912773"/>
            <a:ext cx="1594725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Lego Education</a:t>
            </a:r>
          </a:p>
        </p:txBody>
      </p:sp>
      <p:sp>
        <p:nvSpPr>
          <p:cNvPr id="26" name="Oval 2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7C17C7-2E06-4186-A8B2-27742E3B51CE}"/>
              </a:ext>
            </a:extLst>
          </p:cNvPr>
          <p:cNvSpPr/>
          <p:nvPr/>
        </p:nvSpPr>
        <p:spPr>
          <a:xfrm flipH="1">
            <a:off x="8603753" y="5202613"/>
            <a:ext cx="410586" cy="4202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5" name="Straight Connector 3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0AB44EE-B0F1-49D6-89E7-2C9831FCCCF5}"/>
              </a:ext>
            </a:extLst>
          </p:cNvPr>
          <p:cNvCxnSpPr/>
          <p:nvPr/>
        </p:nvCxnSpPr>
        <p:spPr>
          <a:xfrm>
            <a:off x="8784797" y="5332805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6644F-D031-4CB9-9D1A-8522C7C132FE}"/>
              </a:ext>
            </a:extLst>
          </p:cNvPr>
          <p:cNvCxnSpPr>
            <a:cxnSpLocks/>
          </p:cNvCxnSpPr>
          <p:nvPr/>
        </p:nvCxnSpPr>
        <p:spPr>
          <a:xfrm flipH="1">
            <a:off x="8782238" y="5414247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38132CE-36ED-46F2-95B4-378FF51AE94C}"/>
              </a:ext>
            </a:extLst>
          </p:cNvPr>
          <p:cNvSpPr/>
          <p:nvPr/>
        </p:nvSpPr>
        <p:spPr>
          <a:xfrm>
            <a:off x="8135650" y="5201082"/>
            <a:ext cx="410586" cy="420206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0" h="0"/>
            <a:contourClr>
              <a:schemeClr val="bg1">
                <a:lumMod val="75000"/>
              </a:schemeClr>
            </a:contourClr>
          </a:sp3d>
        </p:spPr>
        <p:txBody>
          <a:bodyPr wrap="square" rtlCol="0" anchor="ctr">
            <a:spAutoFit/>
          </a:bodyPr>
          <a:lstStyle/>
          <a:p>
            <a:pPr lvl="0" algn="ctr"/>
            <a:endParaRPr lang="en-GB" sz="200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42" name="Straight Connector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D26F8AC-0135-441B-8F26-CE4FBF72BF88}"/>
              </a:ext>
            </a:extLst>
          </p:cNvPr>
          <p:cNvCxnSpPr/>
          <p:nvPr/>
        </p:nvCxnSpPr>
        <p:spPr>
          <a:xfrm flipH="1">
            <a:off x="8283706" y="5331274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D35322F-EC2F-4C86-8D7B-0406EB78CC11}"/>
              </a:ext>
            </a:extLst>
          </p:cNvPr>
          <p:cNvCxnSpPr>
            <a:cxnSpLocks/>
          </p:cNvCxnSpPr>
          <p:nvPr/>
        </p:nvCxnSpPr>
        <p:spPr>
          <a:xfrm>
            <a:off x="8286265" y="5412716"/>
            <a:ext cx="73819" cy="73819"/>
          </a:xfrm>
          <a:prstGeom prst="line">
            <a:avLst/>
          </a:prstGeom>
          <a:solidFill>
            <a:srgbClr val="82AFFF"/>
          </a:solidFill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0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" grpId="0"/>
      <p:bldP spid="33" grpId="0"/>
      <p:bldP spid="34" grpId="0"/>
      <p:bldP spid="37" grpId="0"/>
      <p:bldP spid="39" grpId="0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AA237-78BB-44EA-A03F-6688AE31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7CFA9-AAE0-4652-BE63-77EA54F2E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1" y="668067"/>
            <a:ext cx="7340724" cy="48570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E80FDA-D481-4A0F-9CB4-2BA4D80D8195}"/>
              </a:ext>
            </a:extLst>
          </p:cNvPr>
          <p:cNvSpPr txBox="1"/>
          <p:nvPr/>
        </p:nvSpPr>
        <p:spPr>
          <a:xfrm>
            <a:off x="7999829" y="1733900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Jan 10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E410E6-EE2A-42FE-AE78-8529F5C4B381}"/>
              </a:ext>
            </a:extLst>
          </p:cNvPr>
          <p:cNvGrpSpPr/>
          <p:nvPr/>
        </p:nvGrpSpPr>
        <p:grpSpPr>
          <a:xfrm>
            <a:off x="272630" y="693467"/>
            <a:ext cx="425911" cy="311970"/>
            <a:chOff x="169058" y="2851115"/>
            <a:chExt cx="343043" cy="3119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FC6693-7BA7-4548-ADAB-2D93C871A509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Q5.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CC93903-E960-4F41-B469-D9A7EF02B0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D9219B-88C8-471C-9C35-20B61DC724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D334B4D-8427-4246-ACCF-00178537E2A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58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6FE7-FA6A-4A6A-B08E-0379078D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80390-E437-4E0D-899E-23FFA1D88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554038"/>
            <a:ext cx="8277225" cy="45622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BA970B1-7FB1-41DB-B3D8-C40E6118185E}"/>
              </a:ext>
            </a:extLst>
          </p:cNvPr>
          <p:cNvGrpSpPr/>
          <p:nvPr/>
        </p:nvGrpSpPr>
        <p:grpSpPr>
          <a:xfrm>
            <a:off x="520280" y="598712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A267D8-4454-4BFC-9CFC-9540DEED1402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Q5.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FBC669-A7E9-403E-BF4D-2B7124D1C2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3C1A2A-0752-4C79-980E-0BB465DD12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AB70E9B-0294-4BA9-A2CC-C869B79C5D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99A11D9-B3CC-4228-ACE2-5108B283729D}"/>
              </a:ext>
            </a:extLst>
          </p:cNvPr>
          <p:cNvSpPr txBox="1"/>
          <p:nvPr/>
        </p:nvSpPr>
        <p:spPr>
          <a:xfrm>
            <a:off x="277884" y="5219529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Jan 10</a:t>
            </a:r>
          </a:p>
        </p:txBody>
      </p:sp>
    </p:spTree>
    <p:extLst>
      <p:ext uri="{BB962C8B-B14F-4D97-AF65-F5344CB8AC3E}">
        <p14:creationId xmlns:p14="http://schemas.microsoft.com/office/powerpoint/2010/main" val="6355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FF5E03-4639-4965-B608-BF67DCBA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443745"/>
            <a:ext cx="7888964" cy="52593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ED6FE7-FA6A-4A6A-B08E-0379078D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Exercise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A970B1-7FB1-41DB-B3D8-C40E6118185E}"/>
              </a:ext>
            </a:extLst>
          </p:cNvPr>
          <p:cNvGrpSpPr/>
          <p:nvPr/>
        </p:nvGrpSpPr>
        <p:grpSpPr>
          <a:xfrm>
            <a:off x="47625" y="836837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A267D8-4454-4BFC-9CFC-9540DEED1402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Q5.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4FBC669-A7E9-403E-BF4D-2B7124D1C2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E3C1A2A-0752-4C79-980E-0BB465DD12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AB70E9B-0294-4BA9-A2CC-C869B79C5D5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C728BBB-86DA-4B7B-B7EE-658421B76BA3}"/>
              </a:ext>
            </a:extLst>
          </p:cNvPr>
          <p:cNvSpPr txBox="1"/>
          <p:nvPr/>
        </p:nvSpPr>
        <p:spPr>
          <a:xfrm>
            <a:off x="503306" y="5271255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Jan 10</a:t>
            </a:r>
          </a:p>
        </p:txBody>
      </p:sp>
    </p:spTree>
    <p:extLst>
      <p:ext uri="{BB962C8B-B14F-4D97-AF65-F5344CB8AC3E}">
        <p14:creationId xmlns:p14="http://schemas.microsoft.com/office/powerpoint/2010/main" val="185404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1460-55EA-4D37-B598-9524F6D9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FEC99-4B4C-4916-B6DB-2F3C2D01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750521"/>
            <a:ext cx="8701942" cy="25225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FEE4C3-6877-4152-A860-54B60F95EC48}"/>
              </a:ext>
            </a:extLst>
          </p:cNvPr>
          <p:cNvSpPr txBox="1"/>
          <p:nvPr/>
        </p:nvSpPr>
        <p:spPr>
          <a:xfrm>
            <a:off x="7874923" y="3376038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Jan 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36F39-141F-4712-8E08-60C76E0ACDFB}"/>
              </a:ext>
            </a:extLst>
          </p:cNvPr>
          <p:cNvGrpSpPr/>
          <p:nvPr/>
        </p:nvGrpSpPr>
        <p:grpSpPr>
          <a:xfrm>
            <a:off x="82550" y="750521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45ED18-D54F-43BE-9EFC-6ED5B5CBE54E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Q6.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3C0340-E9EE-4082-87D0-B8EA58651F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D76003-72A7-457A-BC09-BC38D65F16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7A9D01-6611-481D-BF47-F02506A92C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4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EA86F4-3FB1-4352-8AD8-F288CFF98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37" y="529614"/>
            <a:ext cx="7281949" cy="51643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21460-55EA-4D37-B598-9524F6D9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Coupling Forces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Exercise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FEE4C3-6877-4152-A860-54B60F95EC48}"/>
              </a:ext>
            </a:extLst>
          </p:cNvPr>
          <p:cNvSpPr txBox="1"/>
          <p:nvPr/>
        </p:nvSpPr>
        <p:spPr>
          <a:xfrm>
            <a:off x="7874923" y="3376038"/>
            <a:ext cx="104450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900">
                <a:latin typeface="+mj-lt"/>
              </a:rPr>
              <a:t>© AQA Jan 12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36F39-141F-4712-8E08-60C76E0ACDFB}"/>
              </a:ext>
            </a:extLst>
          </p:cNvPr>
          <p:cNvGrpSpPr/>
          <p:nvPr/>
        </p:nvGrpSpPr>
        <p:grpSpPr>
          <a:xfrm>
            <a:off x="368300" y="529614"/>
            <a:ext cx="425911" cy="311970"/>
            <a:chOff x="169058" y="2851115"/>
            <a:chExt cx="343043" cy="311970"/>
          </a:xfrm>
          <a:solidFill>
            <a:schemeClr val="bg1"/>
          </a:solidFill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45ED18-D54F-43BE-9EFC-6ED5B5CBE54E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Q6.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23C0340-E9EE-4082-87D0-B8EA58651F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9D76003-72A7-457A-BC09-BC38D65F16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7A9D01-6611-481D-BF47-F02506A92C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grpFill/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64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59E2-AA8B-4A74-8190-E160ED6B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033" y="611790"/>
            <a:ext cx="5905344" cy="432297"/>
          </a:xfrm>
        </p:spPr>
        <p:txBody>
          <a:bodyPr>
            <a:noAutofit/>
          </a:bodyPr>
          <a:lstStyle/>
          <a:p>
            <a:pPr algn="ctr"/>
            <a:r>
              <a:rPr lang="en-GB" sz="4000"/>
              <a:t>Objects in Contact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D12504-2844-49E7-8528-89FE9A1FE127}"/>
              </a:ext>
            </a:extLst>
          </p:cNvPr>
          <p:cNvSpPr/>
          <p:nvPr/>
        </p:nvSpPr>
        <p:spPr>
          <a:xfrm>
            <a:off x="1516668" y="1954859"/>
            <a:ext cx="15125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Mechanics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13E091-6941-480C-BA3E-900B69C0F587}"/>
              </a:ext>
            </a:extLst>
          </p:cNvPr>
          <p:cNvSpPr/>
          <p:nvPr/>
        </p:nvSpPr>
        <p:spPr>
          <a:xfrm>
            <a:off x="3731307" y="1816119"/>
            <a:ext cx="1647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Connected Particles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995926-80D3-4B8D-B16E-9C131A3E7934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>
            <a:off x="2454788" y="2668522"/>
            <a:ext cx="1885820" cy="272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30718A40-D43A-4BB6-A701-6F9444C60EE1}"/>
              </a:ext>
            </a:extLst>
          </p:cNvPr>
          <p:cNvSpPr/>
          <p:nvPr/>
        </p:nvSpPr>
        <p:spPr>
          <a:xfrm>
            <a:off x="3401760" y="2496725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7C59713-D46F-4CB1-A6E9-C30269B5F26A}"/>
              </a:ext>
            </a:extLst>
          </p:cNvPr>
          <p:cNvSpPr/>
          <p:nvPr/>
        </p:nvSpPr>
        <p:spPr>
          <a:xfrm>
            <a:off x="2082287" y="2482271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2D77E2-38C2-41AE-B474-1D4FC1A5FD8C}"/>
              </a:ext>
            </a:extLst>
          </p:cNvPr>
          <p:cNvCxnSpPr>
            <a:cxnSpLocks/>
            <a:stCxn id="14" idx="6"/>
            <a:endCxn id="12" idx="2"/>
          </p:cNvCxnSpPr>
          <p:nvPr/>
        </p:nvCxnSpPr>
        <p:spPr>
          <a:xfrm flipV="1">
            <a:off x="4713109" y="2668521"/>
            <a:ext cx="1977690" cy="27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00854913-5FF8-40FC-9745-5BFD9CC839D8}"/>
              </a:ext>
            </a:extLst>
          </p:cNvPr>
          <p:cNvSpPr/>
          <p:nvPr/>
        </p:nvSpPr>
        <p:spPr>
          <a:xfrm>
            <a:off x="5285591" y="2496725"/>
            <a:ext cx="262872" cy="343592"/>
          </a:xfrm>
          <a:prstGeom prst="chevron">
            <a:avLst>
              <a:gd name="adj" fmla="val 55466"/>
            </a:avLst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036E384-AFEF-4BCD-8BE2-3A1D61BFC787}"/>
              </a:ext>
            </a:extLst>
          </p:cNvPr>
          <p:cNvSpPr/>
          <p:nvPr/>
        </p:nvSpPr>
        <p:spPr>
          <a:xfrm>
            <a:off x="6690799" y="2482270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92C255-D5A3-49DD-889A-5ED3E67FC056}"/>
              </a:ext>
            </a:extLst>
          </p:cNvPr>
          <p:cNvSpPr/>
          <p:nvPr/>
        </p:nvSpPr>
        <p:spPr>
          <a:xfrm>
            <a:off x="6191999" y="1802756"/>
            <a:ext cx="13523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600" b="1" cap="all">
                <a:solidFill>
                  <a:schemeClr val="bg1"/>
                </a:solidFill>
                <a:latin typeface="+mj-lt"/>
              </a:rPr>
              <a:t>Objects in contact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1C9EA5-9D3F-4E29-A43E-D1E669A2CEFD}"/>
              </a:ext>
            </a:extLst>
          </p:cNvPr>
          <p:cNvSpPr/>
          <p:nvPr/>
        </p:nvSpPr>
        <p:spPr>
          <a:xfrm>
            <a:off x="4340608" y="2484999"/>
            <a:ext cx="372501" cy="3725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5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A411DE0C-899C-47CB-AD02-DBDB735838B8}"/>
              </a:ext>
            </a:extLst>
          </p:cNvPr>
          <p:cNvSpPr/>
          <p:nvPr/>
        </p:nvSpPr>
        <p:spPr>
          <a:xfrm>
            <a:off x="4322326" y="3575999"/>
            <a:ext cx="499921" cy="49992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88FC5F9-02EB-40E3-BE17-AB636612A186}"/>
              </a:ext>
            </a:extLst>
          </p:cNvPr>
          <p:cNvSpPr txBox="1"/>
          <p:nvPr/>
        </p:nvSpPr>
        <p:spPr>
          <a:xfrm>
            <a:off x="5361519" y="3114674"/>
            <a:ext cx="109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Object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E64874-1B13-4D8B-8025-01C450BED5C5}"/>
              </a:ext>
            </a:extLst>
          </p:cNvPr>
          <p:cNvSpPr/>
          <p:nvPr/>
        </p:nvSpPr>
        <p:spPr>
          <a:xfrm>
            <a:off x="4075583" y="4086007"/>
            <a:ext cx="1032511" cy="64007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1D4EA90-1389-42A0-B64C-0FB17816416D}"/>
              </a:ext>
            </a:extLst>
          </p:cNvPr>
          <p:cNvSpPr/>
          <p:nvPr/>
        </p:nvSpPr>
        <p:spPr>
          <a:xfrm>
            <a:off x="1576596" y="1048647"/>
            <a:ext cx="5983079" cy="170645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D0E6135-19EE-4401-BFDA-C96692DBB536}"/>
              </a:ext>
            </a:extLst>
          </p:cNvPr>
          <p:cNvSpPr/>
          <p:nvPr/>
        </p:nvSpPr>
        <p:spPr>
          <a:xfrm>
            <a:off x="1736658" y="856890"/>
            <a:ext cx="2649821" cy="400110"/>
          </a:xfrm>
          <a:prstGeom prst="rect">
            <a:avLst/>
          </a:prstGeom>
          <a:solidFill>
            <a:schemeClr val="tx1"/>
          </a:solidFill>
        </p:spPr>
        <p:txBody>
          <a:bodyPr wrap="square" lIns="180000" rIns="180000">
            <a:spAutoFit/>
          </a:bodyPr>
          <a:lstStyle/>
          <a:p>
            <a:pPr lvl="0"/>
            <a:r>
              <a:rPr lang="en-GB" sz="20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Newton’s 3</a:t>
            </a:r>
            <a:r>
              <a:rPr lang="en-GB" sz="2000" b="1" cap="all" baseline="300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rd</a:t>
            </a:r>
            <a:r>
              <a:rPr lang="en-GB" sz="2000" b="1" cap="all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Law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B820D0-8D04-467B-B662-6DFCA6A2BA98}"/>
              </a:ext>
            </a:extLst>
          </p:cNvPr>
          <p:cNvSpPr/>
          <p:nvPr/>
        </p:nvSpPr>
        <p:spPr>
          <a:xfrm>
            <a:off x="2010623" y="1212502"/>
            <a:ext cx="5293031" cy="128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If object A exerts a force on object B, then object B exerts a force of </a:t>
            </a:r>
            <a:r>
              <a:rPr lang="en-GB" i="1" u="sng">
                <a:solidFill>
                  <a:schemeClr val="bg1"/>
                </a:solidFill>
                <a:latin typeface="Century Gothic" panose="020B0502020202020204" pitchFamily="34" charset="0"/>
              </a:rPr>
              <a:t>equal magnitude</a:t>
            </a: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 but in the </a:t>
            </a:r>
            <a:r>
              <a:rPr lang="en-GB" i="1" u="sng">
                <a:solidFill>
                  <a:schemeClr val="bg1"/>
                </a:solidFill>
                <a:latin typeface="Century Gothic" panose="020B0502020202020204" pitchFamily="34" charset="0"/>
              </a:rPr>
              <a:t>opposite direction</a:t>
            </a:r>
            <a:r>
              <a:rPr lang="en-GB" i="1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>
                <a:solidFill>
                  <a:schemeClr val="bg1"/>
                </a:solidFill>
                <a:latin typeface="Century Gothic" panose="020B0502020202020204" pitchFamily="34" charset="0"/>
              </a:rPr>
              <a:t>on 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8EEE28-A26B-402A-93FB-169AED00BBBD}"/>
              </a:ext>
            </a:extLst>
          </p:cNvPr>
          <p:cNvGrpSpPr/>
          <p:nvPr/>
        </p:nvGrpSpPr>
        <p:grpSpPr>
          <a:xfrm>
            <a:off x="3742232" y="4726084"/>
            <a:ext cx="1669232" cy="132026"/>
            <a:chOff x="5511188" y="4861560"/>
            <a:chExt cx="1669232" cy="132026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4DD6FF2-A074-4BCB-91F1-8F81972B13DE}"/>
                </a:ext>
              </a:extLst>
            </p:cNvPr>
            <p:cNvCxnSpPr>
              <a:cxnSpLocks/>
            </p:cNvCxnSpPr>
            <p:nvPr/>
          </p:nvCxnSpPr>
          <p:spPr>
            <a:xfrm>
              <a:off x="5511188" y="4872432"/>
              <a:ext cx="1669232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420325-FC03-4355-83A6-A90A2832FA04}"/>
                </a:ext>
              </a:extLst>
            </p:cNvPr>
            <p:cNvCxnSpPr/>
            <p:nvPr/>
          </p:nvCxnSpPr>
          <p:spPr>
            <a:xfrm flipH="1">
              <a:off x="5519738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1D627D6-1515-4FA7-966C-A8877CD5701A}"/>
                </a:ext>
              </a:extLst>
            </p:cNvPr>
            <p:cNvCxnSpPr/>
            <p:nvPr/>
          </p:nvCxnSpPr>
          <p:spPr>
            <a:xfrm flipH="1">
              <a:off x="568403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8C42558-E821-48F0-A1CC-710331E80B70}"/>
                </a:ext>
              </a:extLst>
            </p:cNvPr>
            <p:cNvCxnSpPr/>
            <p:nvPr/>
          </p:nvCxnSpPr>
          <p:spPr>
            <a:xfrm flipH="1">
              <a:off x="5848340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D48CC67-99AF-4B7A-90F0-226628AC0396}"/>
                </a:ext>
              </a:extLst>
            </p:cNvPr>
            <p:cNvCxnSpPr/>
            <p:nvPr/>
          </p:nvCxnSpPr>
          <p:spPr>
            <a:xfrm flipH="1">
              <a:off x="6012641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C84AFC-D4CC-4530-BF34-988CC3648A30}"/>
                </a:ext>
              </a:extLst>
            </p:cNvPr>
            <p:cNvCxnSpPr/>
            <p:nvPr/>
          </p:nvCxnSpPr>
          <p:spPr>
            <a:xfrm flipH="1">
              <a:off x="6176942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39E9558-ECB8-4A45-800D-ACA0B4D3B80A}"/>
                </a:ext>
              </a:extLst>
            </p:cNvPr>
            <p:cNvCxnSpPr/>
            <p:nvPr/>
          </p:nvCxnSpPr>
          <p:spPr>
            <a:xfrm flipH="1">
              <a:off x="6341243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45E6A90-0FA0-4C1E-AA85-2A713DB9CE1C}"/>
                </a:ext>
              </a:extLst>
            </p:cNvPr>
            <p:cNvCxnSpPr/>
            <p:nvPr/>
          </p:nvCxnSpPr>
          <p:spPr>
            <a:xfrm flipH="1">
              <a:off x="6505544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306567F7-3ED3-4CAE-96E7-6BED58723624}"/>
                </a:ext>
              </a:extLst>
            </p:cNvPr>
            <p:cNvCxnSpPr/>
            <p:nvPr/>
          </p:nvCxnSpPr>
          <p:spPr>
            <a:xfrm flipH="1">
              <a:off x="6669845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E9A7DF3-24E0-489E-8B27-36CD03B8A84C}"/>
                </a:ext>
              </a:extLst>
            </p:cNvPr>
            <p:cNvCxnSpPr/>
            <p:nvPr/>
          </p:nvCxnSpPr>
          <p:spPr>
            <a:xfrm flipH="1">
              <a:off x="6834146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E6482EC-E12F-4202-9D88-F472850C6904}"/>
                </a:ext>
              </a:extLst>
            </p:cNvPr>
            <p:cNvCxnSpPr/>
            <p:nvPr/>
          </p:nvCxnSpPr>
          <p:spPr>
            <a:xfrm flipH="1">
              <a:off x="6998449" y="4861560"/>
              <a:ext cx="132026" cy="13202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99D47128-A44E-4BF2-B663-402875206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200"/>
              <a:t>Connected Particles </a:t>
            </a:r>
            <a:r>
              <a:rPr lang="en-GB" sz="2200">
                <a:latin typeface="Webdings" panose="05030102010509060703" pitchFamily="18" charset="2"/>
              </a:rPr>
              <a:t>4</a:t>
            </a:r>
            <a:r>
              <a:rPr lang="en-GB" sz="2200"/>
              <a:t> key facts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67E07D1-5373-46B5-9FBB-BC1BC980CD1D}"/>
              </a:ext>
            </a:extLst>
          </p:cNvPr>
          <p:cNvSpPr/>
          <p:nvPr/>
        </p:nvSpPr>
        <p:spPr>
          <a:xfrm rot="15864481" flipH="1">
            <a:off x="4913170" y="3285831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AF3BA86B-4C4B-4683-9F1E-DD13A5DC36B7}"/>
              </a:ext>
            </a:extLst>
          </p:cNvPr>
          <p:cNvSpPr/>
          <p:nvPr/>
        </p:nvSpPr>
        <p:spPr>
          <a:xfrm rot="16200000" flipH="1" flipV="1">
            <a:off x="3549548" y="3760858"/>
            <a:ext cx="431501" cy="410481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266C048-6DDF-460C-BA5B-4501BBC3DBE5}"/>
              </a:ext>
            </a:extLst>
          </p:cNvPr>
          <p:cNvSpPr txBox="1"/>
          <p:nvPr/>
        </p:nvSpPr>
        <p:spPr>
          <a:xfrm>
            <a:off x="2502032" y="3589853"/>
            <a:ext cx="1090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Object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68874E-AD6D-4EA8-991D-B6A9022AECA2}"/>
              </a:ext>
            </a:extLst>
          </p:cNvPr>
          <p:cNvSpPr txBox="1"/>
          <p:nvPr/>
        </p:nvSpPr>
        <p:spPr>
          <a:xfrm>
            <a:off x="5369897" y="3124018"/>
            <a:ext cx="1090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  <a:latin typeface="Segoe Print" panose="02000600000000000000" pitchFamily="2" charset="0"/>
              </a:rPr>
              <a:t>Object A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5786182-D0BD-4C2B-A848-752FD4340B51}"/>
              </a:ext>
            </a:extLst>
          </p:cNvPr>
          <p:cNvSpPr/>
          <p:nvPr/>
        </p:nvSpPr>
        <p:spPr>
          <a:xfrm rot="15864481" flipH="1">
            <a:off x="4921548" y="3295175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chemeClr val="bg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01911-8332-41DF-A41A-1389B98E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Objects in Contact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Example-Problem Pairs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E39290-B690-4B94-A138-A7E7E2DE090C}"/>
                  </a:ext>
                </a:extLst>
              </p:cNvPr>
              <p:cNvSpPr/>
              <p:nvPr/>
            </p:nvSpPr>
            <p:spPr>
              <a:xfrm>
                <a:off x="1355314" y="554513"/>
                <a:ext cx="5941570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GB" sz="160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Bill is standing on a lift platform. He has a mass of </a:t>
                </a:r>
                <a14:m>
                  <m:oMath xmlns:m="http://schemas.openxmlformats.org/officeDocument/2006/math">
                    <m:r>
                      <a:rPr lang="en-GB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82 </m:t>
                    </m:r>
                    <m:r>
                      <m:rPr>
                        <m:sty m:val="p"/>
                      </m:rPr>
                      <a:rPr lang="en-GB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 and the lift platform has a mass of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125 </m:t>
                    </m:r>
                    <m:r>
                      <m:rPr>
                        <m:sty m:val="p"/>
                      </m:rPr>
                      <a:rPr lang="en-GB" sz="160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. The lift platform is suspended by a light, inextensible vertical cable.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160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Bill and the platform are accelerating upwards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0.4 </m:t>
                    </m:r>
                    <m:sSup>
                      <m:sSupPr>
                        <m:ctrlPr>
                          <a:rPr lang="en-GB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p>
                        <m:r>
                          <a:rPr lang="en-GB" sz="1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AE39290-B690-4B94-A138-A7E7E2DE09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14" y="554513"/>
                <a:ext cx="5941570" cy="1231106"/>
              </a:xfrm>
              <a:prstGeom prst="rect">
                <a:avLst/>
              </a:prstGeom>
              <a:blipFill>
                <a:blip r:embed="rId2"/>
                <a:stretch>
                  <a:fillRect l="-513" t="-1485" r="-1333" b="-5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6D8BA79-FC4C-4606-BB77-412E379EC1BF}"/>
              </a:ext>
            </a:extLst>
          </p:cNvPr>
          <p:cNvSpPr/>
          <p:nvPr/>
        </p:nvSpPr>
        <p:spPr>
          <a:xfrm>
            <a:off x="1013286" y="3990113"/>
            <a:ext cx="6241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(b) Calculate the normal reaction force which acts on Bill.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4FBFD2-91E0-4118-98EA-D70BEC7CE6C6}"/>
              </a:ext>
            </a:extLst>
          </p:cNvPr>
          <p:cNvSpPr/>
          <p:nvPr/>
        </p:nvSpPr>
        <p:spPr>
          <a:xfrm>
            <a:off x="1355314" y="4406869"/>
            <a:ext cx="5863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Calculate the tension in the rope which is raising both Bill and the lift platform.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DFCE3C-1F38-4BD1-900D-E39EC03E4D5C}"/>
              </a:ext>
            </a:extLst>
          </p:cNvPr>
          <p:cNvGrpSpPr/>
          <p:nvPr/>
        </p:nvGrpSpPr>
        <p:grpSpPr>
          <a:xfrm>
            <a:off x="7219078" y="1836054"/>
            <a:ext cx="1352290" cy="2066021"/>
            <a:chOff x="6975333" y="1051725"/>
            <a:chExt cx="1845720" cy="28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416D71-1E91-429C-8431-1EBFE5C9C502}"/>
                    </a:ext>
                  </a:extLst>
                </p14:cNvPr>
                <p14:cNvContentPartPr/>
                <p14:nvPr/>
              </p14:nvContentPartPr>
              <p14:xfrm>
                <a:off x="6975333" y="3383085"/>
                <a:ext cx="1845720" cy="488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416D71-1E91-429C-8431-1EBFE5C9C50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59121" y="3366867"/>
                  <a:ext cx="1878144" cy="5209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7F0C18-5A26-46CE-B084-1F81FB399CBD}"/>
                    </a:ext>
                  </a:extLst>
                </p14:cNvPr>
                <p14:cNvContentPartPr/>
                <p14:nvPr/>
              </p14:nvContentPartPr>
              <p14:xfrm>
                <a:off x="7081533" y="3472725"/>
                <a:ext cx="1736640" cy="336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7F0C18-5A26-46CE-B084-1F81FB399C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65330" y="3456550"/>
                  <a:ext cx="1769045" cy="3685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AEFED0-5574-494A-8178-7EDD1125F951}"/>
                    </a:ext>
                  </a:extLst>
                </p14:cNvPr>
                <p14:cNvContentPartPr/>
                <p14:nvPr/>
              </p14:nvContentPartPr>
              <p14:xfrm>
                <a:off x="6996213" y="1657245"/>
                <a:ext cx="1783080" cy="1803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AEFED0-5574-494A-8178-7EDD1125F9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979999" y="1641033"/>
                  <a:ext cx="1815509" cy="1836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90870F-CCE1-4556-BF4F-B5E2FF7BAC6A}"/>
                    </a:ext>
                  </a:extLst>
                </p14:cNvPr>
                <p14:cNvContentPartPr/>
                <p14:nvPr/>
              </p14:nvContentPartPr>
              <p14:xfrm>
                <a:off x="7707213" y="1051725"/>
                <a:ext cx="51480" cy="670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90870F-CCE1-4556-BF4F-B5E2FF7BAC6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691034" y="1035511"/>
                  <a:ext cx="83839" cy="703108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1" name="Picture 2" descr="Image result for bill meme">
              <a:extLst>
                <a:ext uri="{FF2B5EF4-FFF2-40B4-BE49-F238E27FC236}">
                  <a16:creationId xmlns:a16="http://schemas.microsoft.com/office/drawing/2014/main" id="{93644999-60B5-4415-ADF6-FF7ACB0C2C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49375" y1="27083" x2="49375" y2="27083"/>
                          <a14:foregroundMark x1="51875" y1="24583" x2="44375" y2="27708"/>
                          <a14:foregroundMark x1="44375" y1="27708" x2="47969" y2="37500"/>
                          <a14:foregroundMark x1="47969" y1="37500" x2="55781" y2="35625"/>
                          <a14:foregroundMark x1="55781" y1="35625" x2="55469" y2="24583"/>
                          <a14:foregroundMark x1="55469" y1="24583" x2="51094" y2="227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61" t="9816" r="31829" b="11896"/>
            <a:stretch/>
          </p:blipFill>
          <p:spPr bwMode="auto">
            <a:xfrm>
              <a:off x="7547941" y="1935878"/>
              <a:ext cx="803824" cy="146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D5540A0-50F0-4188-9E98-DECC9FB119F7}"/>
              </a:ext>
            </a:extLst>
          </p:cNvPr>
          <p:cNvSpPr/>
          <p:nvPr/>
        </p:nvSpPr>
        <p:spPr>
          <a:xfrm>
            <a:off x="1013286" y="1941142"/>
            <a:ext cx="6241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(a) Draw a force diagram to show each of the following: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60B9DC-3087-4203-94F5-DF40FCD4BCD5}"/>
              </a:ext>
            </a:extLst>
          </p:cNvPr>
          <p:cNvSpPr/>
          <p:nvPr/>
        </p:nvSpPr>
        <p:spPr>
          <a:xfrm>
            <a:off x="1701910" y="2357035"/>
            <a:ext cx="3043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The forces acting on Bill.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54FFC-9750-437A-B107-A487357ECEF4}"/>
              </a:ext>
            </a:extLst>
          </p:cNvPr>
          <p:cNvSpPr/>
          <p:nvPr/>
        </p:nvSpPr>
        <p:spPr>
          <a:xfrm>
            <a:off x="1701909" y="3443264"/>
            <a:ext cx="3860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The forces acting on the lift.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A5FA92-F2BD-4D85-86E8-A85DBB038F85}"/>
              </a:ext>
            </a:extLst>
          </p:cNvPr>
          <p:cNvSpPr/>
          <p:nvPr/>
        </p:nvSpPr>
        <p:spPr>
          <a:xfrm>
            <a:off x="1701909" y="2736669"/>
            <a:ext cx="5123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The forces acting on the Bill and the lift together (by treating them as a single particle).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EFFF0C-D0D1-46DE-9A49-C783E1E7F266}"/>
              </a:ext>
            </a:extLst>
          </p:cNvPr>
          <p:cNvCxnSpPr>
            <a:cxnSpLocks/>
            <a:stCxn id="17" idx="4"/>
            <a:endCxn id="18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57B1DB6-C3C8-4CA5-BA85-7E951061DD9E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82AFFF"/>
                </a:solidFill>
                <a:latin typeface="+mj-lt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42B9962-0FED-44F7-BFF0-3C33504CAE6A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375BAB4-1D18-4C77-9C6D-8E80E7300EA7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4921908-44D8-44A4-9200-CABCB2013D8C}"/>
              </a:ext>
            </a:extLst>
          </p:cNvPr>
          <p:cNvGrpSpPr/>
          <p:nvPr/>
        </p:nvGrpSpPr>
        <p:grpSpPr>
          <a:xfrm>
            <a:off x="830604" y="609733"/>
            <a:ext cx="343043" cy="311970"/>
            <a:chOff x="169058" y="2851115"/>
            <a:chExt cx="343043" cy="3119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FB5828-3220-4EB5-B9CA-430FF426DE0F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1E.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6ADCD2B-073F-49BA-9DE9-07E3C39CD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80C415-8D96-4482-A04F-12F8496193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FA67BDB-0621-4E96-855C-A10B9C1F40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62FB273B-1DB8-41BC-AC6B-9E983289CFD5}"/>
              </a:ext>
            </a:extLst>
          </p:cNvPr>
          <p:cNvSpPr/>
          <p:nvPr/>
        </p:nvSpPr>
        <p:spPr>
          <a:xfrm>
            <a:off x="1166150" y="2362446"/>
            <a:ext cx="516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(</a:t>
            </a:r>
            <a:r>
              <a:rPr lang="en-GB" sz="1600" err="1">
                <a:solidFill>
                  <a:srgbClr val="000000"/>
                </a:solidFill>
                <a:latin typeface="Century Gothic" panose="020B0502020202020204" pitchFamily="34" charset="0"/>
              </a:rPr>
              <a:t>i</a:t>
            </a:r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BA9804-F150-4703-80C5-0A0B4A1ED589}"/>
              </a:ext>
            </a:extLst>
          </p:cNvPr>
          <p:cNvSpPr/>
          <p:nvPr/>
        </p:nvSpPr>
        <p:spPr>
          <a:xfrm>
            <a:off x="1166150" y="2734607"/>
            <a:ext cx="516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(ii)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CB3A1E-04C8-4378-A150-C36F3941946C}"/>
              </a:ext>
            </a:extLst>
          </p:cNvPr>
          <p:cNvSpPr/>
          <p:nvPr/>
        </p:nvSpPr>
        <p:spPr>
          <a:xfrm>
            <a:off x="1166150" y="3434063"/>
            <a:ext cx="516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(iii)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9C7CD56-3BE5-4F40-BE76-EC85826E3875}"/>
              </a:ext>
            </a:extLst>
          </p:cNvPr>
          <p:cNvSpPr/>
          <p:nvPr/>
        </p:nvSpPr>
        <p:spPr>
          <a:xfrm>
            <a:off x="1023310" y="4396405"/>
            <a:ext cx="524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  <a:latin typeface="Century Gothic" panose="020B0502020202020204" pitchFamily="34" charset="0"/>
              </a:rPr>
              <a:t>(c) 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77696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71DF-FEBB-4449-BF57-4C2EDE393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Objects in Contact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Example-Problem Pairs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55892D-752C-43B0-9625-C721DDAF0454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282811" y="733997"/>
            <a:ext cx="0" cy="41385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AA58C3D-BD24-4088-9D32-A56B2F3C4EDD}"/>
              </a:ext>
            </a:extLst>
          </p:cNvPr>
          <p:cNvSpPr/>
          <p:nvPr/>
        </p:nvSpPr>
        <p:spPr>
          <a:xfrm>
            <a:off x="179388" y="527151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D20070-F171-4E42-89B8-8AB962C45F6C}"/>
              </a:ext>
            </a:extLst>
          </p:cNvPr>
          <p:cNvSpPr/>
          <p:nvPr/>
        </p:nvSpPr>
        <p:spPr>
          <a:xfrm>
            <a:off x="179388" y="1147855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F1C409-5E0A-4729-A6CD-633D0F5FCE0A}"/>
              </a:ext>
            </a:extLst>
          </p:cNvPr>
          <p:cNvSpPr/>
          <p:nvPr/>
        </p:nvSpPr>
        <p:spPr>
          <a:xfrm>
            <a:off x="179388" y="837503"/>
            <a:ext cx="206846" cy="206846"/>
          </a:xfrm>
          <a:prstGeom prst="ellipse">
            <a:avLst/>
          </a:prstGeom>
          <a:solidFill>
            <a:schemeClr val="bg1"/>
          </a:solidFill>
          <a:ln>
            <a:solidFill>
              <a:srgbClr val="82A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1200">
                <a:solidFill>
                  <a:srgbClr val="82AFFF"/>
                </a:solidFill>
                <a:latin typeface="+mj-lt"/>
              </a:rPr>
              <a:t>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AE0800-60B9-4B7C-81E5-7A3CB7D51F6D}"/>
              </a:ext>
            </a:extLst>
          </p:cNvPr>
          <p:cNvGrpSpPr/>
          <p:nvPr/>
        </p:nvGrpSpPr>
        <p:grpSpPr>
          <a:xfrm>
            <a:off x="534130" y="609733"/>
            <a:ext cx="343043" cy="311970"/>
            <a:chOff x="169058" y="2851115"/>
            <a:chExt cx="343043" cy="31197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C1842B-4947-469B-9008-011C9D3E4FF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82AFFF"/>
                  </a:solidFill>
                  <a:latin typeface="Segoe Print" panose="02000600000000000000" pitchFamily="2" charset="0"/>
                </a:rPr>
                <a:t>1E.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03E40B3-790C-408B-AFD1-5D96CF59B9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E7F503-4A9D-4053-A709-F26B808345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DDA50B-FBEF-437C-AE7B-F3961F8A93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82A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974DF46-48F8-485A-A67A-0A734F89242D}"/>
              </a:ext>
            </a:extLst>
          </p:cNvPr>
          <p:cNvCxnSpPr>
            <a:cxnSpLocks/>
          </p:cNvCxnSpPr>
          <p:nvPr/>
        </p:nvCxnSpPr>
        <p:spPr>
          <a:xfrm flipH="1">
            <a:off x="1238294" y="2212575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136AD59-0E4D-4716-8CB7-D4AF8C834BDC}"/>
              </a:ext>
            </a:extLst>
          </p:cNvPr>
          <p:cNvCxnSpPr>
            <a:cxnSpLocks/>
          </p:cNvCxnSpPr>
          <p:nvPr/>
        </p:nvCxnSpPr>
        <p:spPr>
          <a:xfrm flipH="1" flipV="1">
            <a:off x="1245274" y="1768013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16FB9AFC-602F-42E9-ADEA-BBC731B61140}"/>
              </a:ext>
            </a:extLst>
          </p:cNvPr>
          <p:cNvSpPr/>
          <p:nvPr/>
        </p:nvSpPr>
        <p:spPr>
          <a:xfrm>
            <a:off x="1086729" y="2019585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533F50-42CE-495F-8D02-7CD91A92268A}"/>
                  </a:ext>
                </a:extLst>
              </p:cNvPr>
              <p:cNvSpPr txBox="1"/>
              <p:nvPr/>
            </p:nvSpPr>
            <p:spPr>
              <a:xfrm>
                <a:off x="1035176" y="1450183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0533F50-42CE-495F-8D02-7CD91A922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76" y="1450183"/>
                <a:ext cx="469725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0438866-577C-40E2-8B2D-D9A246DDFDBC}"/>
              </a:ext>
            </a:extLst>
          </p:cNvPr>
          <p:cNvSpPr txBox="1"/>
          <p:nvPr/>
        </p:nvSpPr>
        <p:spPr>
          <a:xfrm>
            <a:off x="937266" y="2602206"/>
            <a:ext cx="62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82g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A6474C6-7562-4DAC-80F3-F0D3608FE87E}"/>
              </a:ext>
            </a:extLst>
          </p:cNvPr>
          <p:cNvSpPr txBox="1"/>
          <p:nvPr/>
        </p:nvSpPr>
        <p:spPr>
          <a:xfrm>
            <a:off x="864993" y="1007833"/>
            <a:ext cx="7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Bill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B9B2895-E28E-4C43-BCAE-7D1061D5CA03}"/>
              </a:ext>
            </a:extLst>
          </p:cNvPr>
          <p:cNvSpPr txBox="1"/>
          <p:nvPr/>
        </p:nvSpPr>
        <p:spPr>
          <a:xfrm>
            <a:off x="5804779" y="1010404"/>
            <a:ext cx="96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Lift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2D4D36B-A4DE-4041-9F46-25463E1642B2}"/>
              </a:ext>
            </a:extLst>
          </p:cNvPr>
          <p:cNvCxnSpPr>
            <a:cxnSpLocks/>
          </p:cNvCxnSpPr>
          <p:nvPr/>
        </p:nvCxnSpPr>
        <p:spPr>
          <a:xfrm flipH="1">
            <a:off x="6990569" y="2204630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A3B741D-6940-41DE-B6C6-404E503715AA}"/>
              </a:ext>
            </a:extLst>
          </p:cNvPr>
          <p:cNvCxnSpPr>
            <a:cxnSpLocks/>
          </p:cNvCxnSpPr>
          <p:nvPr/>
        </p:nvCxnSpPr>
        <p:spPr>
          <a:xfrm flipH="1" flipV="1">
            <a:off x="6990569" y="1767048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F84F672-5A3F-46E7-987B-AB7CACE782A5}"/>
              </a:ext>
            </a:extLst>
          </p:cNvPr>
          <p:cNvSpPr/>
          <p:nvPr/>
        </p:nvSpPr>
        <p:spPr>
          <a:xfrm>
            <a:off x="6825044" y="2018620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AD42DFF-5E32-40A7-AC58-8CD9BDBE8E3A}"/>
                  </a:ext>
                </a:extLst>
              </p:cNvPr>
              <p:cNvSpPr txBox="1"/>
              <p:nvPr/>
            </p:nvSpPr>
            <p:spPr>
              <a:xfrm>
                <a:off x="6773491" y="1449218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AD42DFF-5E32-40A7-AC58-8CD9BDBE8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91" y="1449218"/>
                <a:ext cx="469725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57C99C04-E1CF-4C00-9177-5F83BB54C6D8}"/>
              </a:ext>
            </a:extLst>
          </p:cNvPr>
          <p:cNvSpPr txBox="1"/>
          <p:nvPr/>
        </p:nvSpPr>
        <p:spPr>
          <a:xfrm>
            <a:off x="6508871" y="2687197"/>
            <a:ext cx="106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R+125g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9C87254-F6BE-479F-9A52-EB5E2F801E24}"/>
              </a:ext>
            </a:extLst>
          </p:cNvPr>
          <p:cNvGrpSpPr/>
          <p:nvPr/>
        </p:nvGrpSpPr>
        <p:grpSpPr>
          <a:xfrm>
            <a:off x="2689167" y="828390"/>
            <a:ext cx="277423" cy="2465883"/>
            <a:chOff x="4423337" y="1003525"/>
            <a:chExt cx="277423" cy="5018014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4F335EF-8731-4BC8-837B-784B69DEF549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11EBE0D-4DF5-4F70-BEC1-FBD2BAA174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2A083E17-AF9B-48AF-BA4A-1941E7B95B91}"/>
              </a:ext>
            </a:extLst>
          </p:cNvPr>
          <p:cNvSpPr/>
          <p:nvPr/>
        </p:nvSpPr>
        <p:spPr>
          <a:xfrm>
            <a:off x="1878663" y="3988218"/>
            <a:ext cx="6391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Segoe Print" panose="02000600000000000000" pitchFamily="2" charset="0"/>
              </a:rPr>
              <a:t>Normal contact force acting on Bill (from lift)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1C614A0-0465-437C-899C-18B260F03D24}"/>
              </a:ext>
            </a:extLst>
          </p:cNvPr>
          <p:cNvSpPr/>
          <p:nvPr/>
        </p:nvSpPr>
        <p:spPr>
          <a:xfrm>
            <a:off x="2009835" y="5181233"/>
            <a:ext cx="567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66"/>
                </a:solidFill>
                <a:latin typeface="Segoe Print" panose="02000600000000000000" pitchFamily="2" charset="0"/>
              </a:rPr>
              <a:t>Normal contact force acting on the lift (from Bill)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1037CF7-32BF-423A-8DC7-9DC85E7E4409}"/>
              </a:ext>
            </a:extLst>
          </p:cNvPr>
          <p:cNvCxnSpPr>
            <a:cxnSpLocks/>
          </p:cNvCxnSpPr>
          <p:nvPr/>
        </p:nvCxnSpPr>
        <p:spPr>
          <a:xfrm>
            <a:off x="937266" y="2350634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E526AA5-7591-4DEE-ACE4-C5C9F4D94486}"/>
              </a:ext>
            </a:extLst>
          </p:cNvPr>
          <p:cNvSpPr txBox="1"/>
          <p:nvPr/>
        </p:nvSpPr>
        <p:spPr>
          <a:xfrm>
            <a:off x="359520" y="988805"/>
            <a:ext cx="7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(a)</a:t>
            </a:r>
          </a:p>
        </p:txBody>
      </p:sp>
      <p:sp>
        <p:nvSpPr>
          <p:cNvPr id="84" name="HideAnswer">
            <a:extLst>
              <a:ext uri="{FF2B5EF4-FFF2-40B4-BE49-F238E27FC236}">
                <a16:creationId xmlns:a16="http://schemas.microsoft.com/office/drawing/2014/main" id="{13EB9902-1D11-4DFA-858C-05E14CE3E2D2}"/>
              </a:ext>
            </a:extLst>
          </p:cNvPr>
          <p:cNvSpPr/>
          <p:nvPr/>
        </p:nvSpPr>
        <p:spPr>
          <a:xfrm rot="5400000">
            <a:off x="182763" y="1484682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85" name="ShowAnswer">
            <a:extLst>
              <a:ext uri="{FF2B5EF4-FFF2-40B4-BE49-F238E27FC236}">
                <a16:creationId xmlns:a16="http://schemas.microsoft.com/office/drawing/2014/main" id="{F4FBBDE5-F220-4B87-85E6-65C93FEFE13A}"/>
              </a:ext>
            </a:extLst>
          </p:cNvPr>
          <p:cNvSpPr/>
          <p:nvPr/>
        </p:nvSpPr>
        <p:spPr>
          <a:xfrm rot="5400000">
            <a:off x="182763" y="1484682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03" name="HideAnswer">
            <a:extLst>
              <a:ext uri="{FF2B5EF4-FFF2-40B4-BE49-F238E27FC236}">
                <a16:creationId xmlns:a16="http://schemas.microsoft.com/office/drawing/2014/main" id="{4D8EF3A4-0597-48E7-9340-1FA103CFC218}"/>
              </a:ext>
            </a:extLst>
          </p:cNvPr>
          <p:cNvSpPr/>
          <p:nvPr/>
        </p:nvSpPr>
        <p:spPr>
          <a:xfrm rot="5400000">
            <a:off x="2961340" y="1484682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04" name="ShowAnswer">
            <a:extLst>
              <a:ext uri="{FF2B5EF4-FFF2-40B4-BE49-F238E27FC236}">
                <a16:creationId xmlns:a16="http://schemas.microsoft.com/office/drawing/2014/main" id="{B247BD65-981E-4E20-A76D-B2BA3362D284}"/>
              </a:ext>
            </a:extLst>
          </p:cNvPr>
          <p:cNvSpPr/>
          <p:nvPr/>
        </p:nvSpPr>
        <p:spPr>
          <a:xfrm rot="5400000">
            <a:off x="2961340" y="1484682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A574103-A18A-4DAC-BEAC-15BB82D05E3B}"/>
              </a:ext>
            </a:extLst>
          </p:cNvPr>
          <p:cNvSpPr txBox="1"/>
          <p:nvPr/>
        </p:nvSpPr>
        <p:spPr>
          <a:xfrm>
            <a:off x="2725074" y="963395"/>
            <a:ext cx="283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Bill and Lift Combined</a:t>
            </a: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0D946B0-A31C-4F86-995B-9F28D1031A33}"/>
              </a:ext>
            </a:extLst>
          </p:cNvPr>
          <p:cNvCxnSpPr>
            <a:cxnSpLocks/>
          </p:cNvCxnSpPr>
          <p:nvPr/>
        </p:nvCxnSpPr>
        <p:spPr>
          <a:xfrm flipH="1">
            <a:off x="4023865" y="2184544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F3622A2-7D1E-41D2-8ED0-BBD11A0EB7E9}"/>
              </a:ext>
            </a:extLst>
          </p:cNvPr>
          <p:cNvCxnSpPr>
            <a:cxnSpLocks/>
          </p:cNvCxnSpPr>
          <p:nvPr/>
        </p:nvCxnSpPr>
        <p:spPr>
          <a:xfrm flipH="1" flipV="1">
            <a:off x="4023865" y="1746962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9D83393F-C0D0-476A-B678-9EA8D88CAED5}"/>
              </a:ext>
            </a:extLst>
          </p:cNvPr>
          <p:cNvSpPr/>
          <p:nvPr/>
        </p:nvSpPr>
        <p:spPr>
          <a:xfrm>
            <a:off x="3858340" y="1998534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5058476-6596-411F-87AA-497D990C291B}"/>
                  </a:ext>
                </a:extLst>
              </p:cNvPr>
              <p:cNvSpPr txBox="1"/>
              <p:nvPr/>
            </p:nvSpPr>
            <p:spPr>
              <a:xfrm>
                <a:off x="3806787" y="1429132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5058476-6596-411F-87AA-497D990C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787" y="1429132"/>
                <a:ext cx="46972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TextBox 112">
            <a:extLst>
              <a:ext uri="{FF2B5EF4-FFF2-40B4-BE49-F238E27FC236}">
                <a16:creationId xmlns:a16="http://schemas.microsoft.com/office/drawing/2014/main" id="{1E36B9C4-116D-482E-A406-BBF4FF5B0E3B}"/>
              </a:ext>
            </a:extLst>
          </p:cNvPr>
          <p:cNvSpPr txBox="1"/>
          <p:nvPr/>
        </p:nvSpPr>
        <p:spPr>
          <a:xfrm>
            <a:off x="3672280" y="2669871"/>
            <a:ext cx="106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207g</a:t>
            </a:r>
          </a:p>
        </p:txBody>
      </p:sp>
      <p:graphicFrame>
        <p:nvGraphicFramePr>
          <p:cNvPr id="114" name="Object 113">
            <a:extLst>
              <a:ext uri="{FF2B5EF4-FFF2-40B4-BE49-F238E27FC236}">
                <a16:creationId xmlns:a16="http://schemas.microsoft.com/office/drawing/2014/main" id="{A7F36902-FD53-4BD3-8EDA-1658765ECB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12533"/>
              </p:ext>
            </p:extLst>
          </p:nvPr>
        </p:nvGraphicFramePr>
        <p:xfrm>
          <a:off x="1785274" y="1828407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279360" progId="Equation.DSMT4">
                  <p:embed/>
                </p:oleObj>
              </mc:Choice>
              <mc:Fallback>
                <p:oleObj name="Equation" r:id="rId5" imgW="939600" imgH="279360" progId="Equation.DSMT4">
                  <p:embed/>
                  <p:pic>
                    <p:nvPicPr>
                      <p:cNvPr id="114" name="Object 113">
                        <a:extLst>
                          <a:ext uri="{FF2B5EF4-FFF2-40B4-BE49-F238E27FC236}">
                            <a16:creationId xmlns:a16="http://schemas.microsoft.com/office/drawing/2014/main" id="{A7F36902-FD53-4BD3-8EDA-1658765ECB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5274" y="1828407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A57F050-F763-4646-A3BE-5013FE6AFE93}"/>
              </a:ext>
            </a:extLst>
          </p:cNvPr>
          <p:cNvGrpSpPr/>
          <p:nvPr/>
        </p:nvGrpSpPr>
        <p:grpSpPr>
          <a:xfrm rot="16200000">
            <a:off x="1502641" y="1998076"/>
            <a:ext cx="320028" cy="2"/>
            <a:chOff x="3287809" y="3196761"/>
            <a:chExt cx="320028" cy="2"/>
          </a:xfrm>
        </p:grpSpPr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64694AD5-67C2-470A-A655-9657FA1D2CF5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7E5CFE71-6B9C-4CAD-81BF-7D9B79B4CBE6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76831EBF-BD03-4684-B355-EBD7C11A20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0" name="Object 119">
            <a:extLst>
              <a:ext uri="{FF2B5EF4-FFF2-40B4-BE49-F238E27FC236}">
                <a16:creationId xmlns:a16="http://schemas.microsoft.com/office/drawing/2014/main" id="{BC958099-FEC3-4690-8106-5A37936C0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94544"/>
              </p:ext>
            </p:extLst>
          </p:nvPr>
        </p:nvGraphicFramePr>
        <p:xfrm>
          <a:off x="4511120" y="18460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279360" progId="Equation.DSMT4">
                  <p:embed/>
                </p:oleObj>
              </mc:Choice>
              <mc:Fallback>
                <p:oleObj name="Equation" r:id="rId7" imgW="939600" imgH="279360" progId="Equation.DSMT4">
                  <p:embed/>
                  <p:pic>
                    <p:nvPicPr>
                      <p:cNvPr id="120" name="Object 119">
                        <a:extLst>
                          <a:ext uri="{FF2B5EF4-FFF2-40B4-BE49-F238E27FC236}">
                            <a16:creationId xmlns:a16="http://schemas.microsoft.com/office/drawing/2014/main" id="{BC958099-FEC3-4690-8106-5A37936C06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1120" y="1846000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B5A4995-1A1C-4769-BD86-68D82C135DE6}"/>
              </a:ext>
            </a:extLst>
          </p:cNvPr>
          <p:cNvGrpSpPr/>
          <p:nvPr/>
        </p:nvGrpSpPr>
        <p:grpSpPr>
          <a:xfrm rot="16200000">
            <a:off x="4228487" y="2015669"/>
            <a:ext cx="320028" cy="2"/>
            <a:chOff x="3287809" y="3196761"/>
            <a:chExt cx="320028" cy="2"/>
          </a:xfrm>
        </p:grpSpPr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6B7FC8C-F718-465B-8623-84515FCAA39B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E002E19E-3FCC-47AA-B769-C7C245E0BFB5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F8DB1A9-0776-4572-87F6-78A98C5872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44C9313-9AAA-4AB0-9836-4EF2AE1F3622}"/>
              </a:ext>
            </a:extLst>
          </p:cNvPr>
          <p:cNvGrpSpPr/>
          <p:nvPr/>
        </p:nvGrpSpPr>
        <p:grpSpPr>
          <a:xfrm>
            <a:off x="5473617" y="828390"/>
            <a:ext cx="277423" cy="2465883"/>
            <a:chOff x="4423337" y="1003525"/>
            <a:chExt cx="277423" cy="5018014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270A231-C32B-41DA-9E26-886EB6AF1CA1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A5C4E2E8-3BC8-458D-BA34-9FC0C1061F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8" name="HideAnswer">
            <a:extLst>
              <a:ext uri="{FF2B5EF4-FFF2-40B4-BE49-F238E27FC236}">
                <a16:creationId xmlns:a16="http://schemas.microsoft.com/office/drawing/2014/main" id="{97E677B6-E8D9-4414-B5C5-C5BA43322676}"/>
              </a:ext>
            </a:extLst>
          </p:cNvPr>
          <p:cNvSpPr/>
          <p:nvPr/>
        </p:nvSpPr>
        <p:spPr>
          <a:xfrm rot="5400000">
            <a:off x="5801412" y="1484682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29" name="ShowAnswer">
            <a:extLst>
              <a:ext uri="{FF2B5EF4-FFF2-40B4-BE49-F238E27FC236}">
                <a16:creationId xmlns:a16="http://schemas.microsoft.com/office/drawing/2014/main" id="{1E0A1AB3-2A55-4C6F-A0AA-C69741A8BEB7}"/>
              </a:ext>
            </a:extLst>
          </p:cNvPr>
          <p:cNvSpPr/>
          <p:nvPr/>
        </p:nvSpPr>
        <p:spPr>
          <a:xfrm rot="5400000">
            <a:off x="5801412" y="1484682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130" name="Object 129">
            <a:extLst>
              <a:ext uri="{FF2B5EF4-FFF2-40B4-BE49-F238E27FC236}">
                <a16:creationId xmlns:a16="http://schemas.microsoft.com/office/drawing/2014/main" id="{4A1A5B1A-7472-4448-871B-4FCE67609E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787511"/>
              </p:ext>
            </p:extLst>
          </p:nvPr>
        </p:nvGraphicFramePr>
        <p:xfrm>
          <a:off x="7386479" y="18460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39600" imgH="279360" progId="Equation.DSMT4">
                  <p:embed/>
                </p:oleObj>
              </mc:Choice>
              <mc:Fallback>
                <p:oleObj name="Equation" r:id="rId9" imgW="939600" imgH="279360" progId="Equation.DSMT4">
                  <p:embed/>
                  <p:pic>
                    <p:nvPicPr>
                      <p:cNvPr id="130" name="Object 129">
                        <a:extLst>
                          <a:ext uri="{FF2B5EF4-FFF2-40B4-BE49-F238E27FC236}">
                            <a16:creationId xmlns:a16="http://schemas.microsoft.com/office/drawing/2014/main" id="{4A1A5B1A-7472-4448-871B-4FCE67609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86479" y="1846000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BAACF0B-F976-4624-A927-9E5DBA782A83}"/>
              </a:ext>
            </a:extLst>
          </p:cNvPr>
          <p:cNvGrpSpPr/>
          <p:nvPr/>
        </p:nvGrpSpPr>
        <p:grpSpPr>
          <a:xfrm rot="16200000">
            <a:off x="7103846" y="2015669"/>
            <a:ext cx="320028" cy="2"/>
            <a:chOff x="3287809" y="3196761"/>
            <a:chExt cx="320028" cy="2"/>
          </a:xfrm>
        </p:grpSpPr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6BFCA711-E9FC-44D3-A656-21B43E315DEA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3164D1FD-26B6-4638-A30E-CDA0847046C4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F339F882-5AC0-4925-8C10-AF446884E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1487BF95-E4CE-4EAD-9DFA-9217FB74F240}"/>
              </a:ext>
            </a:extLst>
          </p:cNvPr>
          <p:cNvCxnSpPr>
            <a:cxnSpLocks/>
            <a:stCxn id="150" idx="0"/>
          </p:cNvCxnSpPr>
          <p:nvPr/>
        </p:nvCxnSpPr>
        <p:spPr>
          <a:xfrm flipV="1">
            <a:off x="1124192" y="3768205"/>
            <a:ext cx="0" cy="397768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6649D981-8AD9-4CA3-ADF0-77A2AFA4470D}"/>
              </a:ext>
            </a:extLst>
          </p:cNvPr>
          <p:cNvSpPr txBox="1"/>
          <p:nvPr/>
        </p:nvSpPr>
        <p:spPr>
          <a:xfrm>
            <a:off x="961959" y="3430045"/>
            <a:ext cx="31560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R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71B2B71-917C-474D-9E11-10D3A9610D44}"/>
              </a:ext>
            </a:extLst>
          </p:cNvPr>
          <p:cNvSpPr txBox="1"/>
          <p:nvPr/>
        </p:nvSpPr>
        <p:spPr>
          <a:xfrm>
            <a:off x="952901" y="5181233"/>
            <a:ext cx="63427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R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EED2EE17-634F-4614-82C9-A461B37DE4E1}"/>
              </a:ext>
            </a:extLst>
          </p:cNvPr>
          <p:cNvSpPr/>
          <p:nvPr/>
        </p:nvSpPr>
        <p:spPr>
          <a:xfrm>
            <a:off x="874231" y="4165970"/>
            <a:ext cx="499921" cy="4999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2D2F9EA-1419-4EEC-B3B6-7B404A2210FC}"/>
              </a:ext>
            </a:extLst>
          </p:cNvPr>
          <p:cNvSpPr/>
          <p:nvPr/>
        </p:nvSpPr>
        <p:spPr>
          <a:xfrm>
            <a:off x="603506" y="4687412"/>
            <a:ext cx="1032510" cy="1100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090C2A15-7F43-48A2-A202-3D43BD312E23}"/>
              </a:ext>
            </a:extLst>
          </p:cNvPr>
          <p:cNvCxnSpPr>
            <a:cxnSpLocks/>
          </p:cNvCxnSpPr>
          <p:nvPr/>
        </p:nvCxnSpPr>
        <p:spPr>
          <a:xfrm>
            <a:off x="1119761" y="4814392"/>
            <a:ext cx="1" cy="355457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B0FD0ABD-C56D-4FD8-BCEC-46BDC818BD7F}"/>
              </a:ext>
            </a:extLst>
          </p:cNvPr>
          <p:cNvSpPr/>
          <p:nvPr/>
        </p:nvSpPr>
        <p:spPr>
          <a:xfrm rot="19926611" flipH="1">
            <a:off x="1446903" y="3587923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9" name="Freeform: Shape 158">
            <a:extLst>
              <a:ext uri="{FF2B5EF4-FFF2-40B4-BE49-F238E27FC236}">
                <a16:creationId xmlns:a16="http://schemas.microsoft.com/office/drawing/2014/main" id="{7AF569F4-54DF-41BE-828A-10D8612E7663}"/>
              </a:ext>
            </a:extLst>
          </p:cNvPr>
          <p:cNvSpPr/>
          <p:nvPr/>
        </p:nvSpPr>
        <p:spPr>
          <a:xfrm rot="4778198" flipH="1" flipV="1">
            <a:off x="1436524" y="4920954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0" name="HideAnswer">
            <a:extLst>
              <a:ext uri="{FF2B5EF4-FFF2-40B4-BE49-F238E27FC236}">
                <a16:creationId xmlns:a16="http://schemas.microsoft.com/office/drawing/2014/main" id="{3EDC1FAA-6FEC-44F9-973B-E5860AD45FBE}"/>
              </a:ext>
            </a:extLst>
          </p:cNvPr>
          <p:cNvSpPr/>
          <p:nvPr/>
        </p:nvSpPr>
        <p:spPr>
          <a:xfrm rot="5400000">
            <a:off x="182763" y="3599176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161" name="ShowAnswer">
            <a:extLst>
              <a:ext uri="{FF2B5EF4-FFF2-40B4-BE49-F238E27FC236}">
                <a16:creationId xmlns:a16="http://schemas.microsoft.com/office/drawing/2014/main" id="{37D6209A-6665-4ABC-939F-AE3A69A3EE4D}"/>
              </a:ext>
            </a:extLst>
          </p:cNvPr>
          <p:cNvSpPr/>
          <p:nvPr/>
        </p:nvSpPr>
        <p:spPr>
          <a:xfrm rot="5400000">
            <a:off x="182763" y="3599176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0" grpId="0"/>
      <p:bldP spid="60" grpId="1"/>
      <p:bldP spid="62" grpId="0"/>
      <p:bldP spid="62" grpId="1"/>
      <p:bldP spid="76" grpId="0"/>
      <p:bldP spid="76" grpId="1"/>
      <p:bldP spid="79" grpId="0"/>
      <p:bldP spid="79" grpId="1"/>
      <p:bldP spid="84" grpId="0" animBg="1"/>
      <p:bldP spid="84" grpId="1" animBg="1"/>
      <p:bldP spid="85" grpId="0" animBg="1"/>
      <p:bldP spid="85" grpId="1" animBg="1"/>
      <p:bldP spid="103" grpId="0" animBg="1"/>
      <p:bldP spid="103" grpId="1" animBg="1"/>
      <p:bldP spid="104" grpId="0" animBg="1"/>
      <p:bldP spid="104" grpId="1" animBg="1"/>
      <p:bldP spid="110" grpId="0"/>
      <p:bldP spid="110" grpId="1"/>
      <p:bldP spid="113" grpId="0"/>
      <p:bldP spid="113" grpId="1"/>
      <p:bldP spid="128" grpId="0" animBg="1"/>
      <p:bldP spid="128" grpId="1" animBg="1"/>
      <p:bldP spid="129" grpId="0" animBg="1"/>
      <p:bldP spid="129" grpId="1" animBg="1"/>
      <p:bldP spid="148" grpId="0"/>
      <p:bldP spid="148" grpId="1"/>
      <p:bldP spid="149" grpId="0"/>
      <p:bldP spid="149" grpId="1"/>
      <p:bldP spid="150" grpId="0" animBg="1"/>
      <p:bldP spid="150" grpId="1" animBg="1"/>
      <p:bldP spid="151" grpId="0" animBg="1"/>
      <p:bldP spid="151" grpId="1" animBg="1"/>
      <p:bldP spid="153" grpId="0" animBg="1"/>
      <p:bldP spid="153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0B77D-0FCE-4DC5-B46A-8DA7E5AC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Objects in Contact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Example-Problem Pairs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F81E7-70E9-4567-8866-94D67035A8F2}"/>
              </a:ext>
            </a:extLst>
          </p:cNvPr>
          <p:cNvSpPr txBox="1"/>
          <p:nvPr/>
        </p:nvSpPr>
        <p:spPr>
          <a:xfrm>
            <a:off x="-75900" y="558824"/>
            <a:ext cx="7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(b)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1A4D6B8-2B87-47A3-BD83-557B282E7B26}"/>
              </a:ext>
            </a:extLst>
          </p:cNvPr>
          <p:cNvCxnSpPr>
            <a:cxnSpLocks/>
          </p:cNvCxnSpPr>
          <p:nvPr/>
        </p:nvCxnSpPr>
        <p:spPr>
          <a:xfrm flipH="1">
            <a:off x="1692877" y="1426673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DB0FC58-85FB-4A68-81EC-AC21A926AC86}"/>
              </a:ext>
            </a:extLst>
          </p:cNvPr>
          <p:cNvCxnSpPr>
            <a:cxnSpLocks/>
          </p:cNvCxnSpPr>
          <p:nvPr/>
        </p:nvCxnSpPr>
        <p:spPr>
          <a:xfrm flipH="1" flipV="1">
            <a:off x="1699857" y="982111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BB027F8-F643-47D4-BF6B-93299BFD2776}"/>
              </a:ext>
            </a:extLst>
          </p:cNvPr>
          <p:cNvSpPr/>
          <p:nvPr/>
        </p:nvSpPr>
        <p:spPr>
          <a:xfrm>
            <a:off x="1541312" y="1233683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B796AB-3108-42B1-905A-B7075BF0D151}"/>
                  </a:ext>
                </a:extLst>
              </p:cNvPr>
              <p:cNvSpPr txBox="1"/>
              <p:nvPr/>
            </p:nvSpPr>
            <p:spPr>
              <a:xfrm>
                <a:off x="1489759" y="664281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AB796AB-3108-42B1-905A-B7075BF0D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59" y="664281"/>
                <a:ext cx="469725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43F7F1C-8B67-49D8-AC73-772A9BAFD8CC}"/>
              </a:ext>
            </a:extLst>
          </p:cNvPr>
          <p:cNvSpPr txBox="1"/>
          <p:nvPr/>
        </p:nvSpPr>
        <p:spPr>
          <a:xfrm>
            <a:off x="1391849" y="1816304"/>
            <a:ext cx="629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82g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9C488-288F-4BC1-B1B1-DB9A8146DD78}"/>
              </a:ext>
            </a:extLst>
          </p:cNvPr>
          <p:cNvSpPr txBox="1"/>
          <p:nvPr/>
        </p:nvSpPr>
        <p:spPr>
          <a:xfrm>
            <a:off x="677325" y="1196220"/>
            <a:ext cx="1106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82 kg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AF0862-E2A7-43BA-BD12-BB0E504B143D}"/>
              </a:ext>
            </a:extLst>
          </p:cNvPr>
          <p:cNvCxnSpPr>
            <a:cxnSpLocks/>
          </p:cNvCxnSpPr>
          <p:nvPr/>
        </p:nvCxnSpPr>
        <p:spPr>
          <a:xfrm>
            <a:off x="1391849" y="1564732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1C3A800-D6CD-4AB2-90BF-47796D79D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93519"/>
              </p:ext>
            </p:extLst>
          </p:nvPr>
        </p:nvGraphicFramePr>
        <p:xfrm>
          <a:off x="4901768" y="1275829"/>
          <a:ext cx="3390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90840" imgH="761760" progId="Equation.DSMT4">
                  <p:embed/>
                </p:oleObj>
              </mc:Choice>
              <mc:Fallback>
                <p:oleObj name="Equation" r:id="rId3" imgW="3390840" imgH="7617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1C3A800-D6CD-4AB2-90BF-47796D79D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1768" y="1275829"/>
                        <a:ext cx="33909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AF8A3A0-0802-4781-8C5E-6B0FEC734D7F}"/>
              </a:ext>
            </a:extLst>
          </p:cNvPr>
          <p:cNvSpPr txBox="1"/>
          <p:nvPr/>
        </p:nvSpPr>
        <p:spPr>
          <a:xfrm>
            <a:off x="14837" y="2515638"/>
            <a:ext cx="7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FF0066"/>
                </a:solidFill>
                <a:latin typeface="Segoe Print" panose="02000600000000000000" pitchFamily="2" charset="0"/>
              </a:rPr>
              <a:t>(c)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EB19C8-AF02-44A4-AADF-527085CACFBD}"/>
              </a:ext>
            </a:extLst>
          </p:cNvPr>
          <p:cNvCxnSpPr>
            <a:cxnSpLocks/>
          </p:cNvCxnSpPr>
          <p:nvPr/>
        </p:nvCxnSpPr>
        <p:spPr>
          <a:xfrm flipH="1">
            <a:off x="1699857" y="3694899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48BB14-F244-404E-8779-7AE03C8A7038}"/>
              </a:ext>
            </a:extLst>
          </p:cNvPr>
          <p:cNvCxnSpPr>
            <a:cxnSpLocks/>
          </p:cNvCxnSpPr>
          <p:nvPr/>
        </p:nvCxnSpPr>
        <p:spPr>
          <a:xfrm flipH="1" flipV="1">
            <a:off x="1699857" y="3257317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2A7E6D7-21DA-4D8F-A659-6FFBA2293D09}"/>
              </a:ext>
            </a:extLst>
          </p:cNvPr>
          <p:cNvSpPr/>
          <p:nvPr/>
        </p:nvSpPr>
        <p:spPr>
          <a:xfrm>
            <a:off x="1534332" y="3508889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55448B-6A7A-47D2-90CA-9B136C2019A4}"/>
                  </a:ext>
                </a:extLst>
              </p:cNvPr>
              <p:cNvSpPr txBox="1"/>
              <p:nvPr/>
            </p:nvSpPr>
            <p:spPr>
              <a:xfrm>
                <a:off x="1482779" y="2939487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55448B-6A7A-47D2-90CA-9B136C201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779" y="2939487"/>
                <a:ext cx="46972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F46B799-E0D8-45E0-8694-57264B7D5CA0}"/>
              </a:ext>
            </a:extLst>
          </p:cNvPr>
          <p:cNvSpPr txBox="1"/>
          <p:nvPr/>
        </p:nvSpPr>
        <p:spPr>
          <a:xfrm>
            <a:off x="452592" y="3516478"/>
            <a:ext cx="1106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207 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EE3E7E-F207-4EFA-8195-28570D84D3E4}"/>
              </a:ext>
            </a:extLst>
          </p:cNvPr>
          <p:cNvSpPr txBox="1"/>
          <p:nvPr/>
        </p:nvSpPr>
        <p:spPr>
          <a:xfrm>
            <a:off x="1348272" y="4180226"/>
            <a:ext cx="106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207g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02009C-E484-42B8-86FA-733A4D778E5C}"/>
              </a:ext>
            </a:extLst>
          </p:cNvPr>
          <p:cNvSpPr txBox="1"/>
          <p:nvPr/>
        </p:nvSpPr>
        <p:spPr>
          <a:xfrm>
            <a:off x="677325" y="551235"/>
            <a:ext cx="76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Bill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FCF377-A958-4CB3-BF4F-39F7B0461ED9}"/>
              </a:ext>
            </a:extLst>
          </p:cNvPr>
          <p:cNvSpPr txBox="1"/>
          <p:nvPr/>
        </p:nvSpPr>
        <p:spPr>
          <a:xfrm>
            <a:off x="529315" y="2531895"/>
            <a:ext cx="2023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Whole System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BE10C2B-337C-4927-AB25-627E6D9F2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626870"/>
              </p:ext>
            </p:extLst>
          </p:nvPr>
        </p:nvGraphicFramePr>
        <p:xfrm>
          <a:off x="5022273" y="2776705"/>
          <a:ext cx="3771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71720" imgH="761760" progId="Equation.DSMT4">
                  <p:embed/>
                </p:oleObj>
              </mc:Choice>
              <mc:Fallback>
                <p:oleObj name="Equation" r:id="rId6" imgW="3771720" imgH="7617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BE10C2B-337C-4927-AB25-627E6D9F2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2273" y="2776705"/>
                        <a:ext cx="37719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7F45C0B-2CE7-49D9-AB07-40D505C9C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878790"/>
              </p:ext>
            </p:extLst>
          </p:nvPr>
        </p:nvGraphicFramePr>
        <p:xfrm>
          <a:off x="3804445" y="4327171"/>
          <a:ext cx="4800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00600" imgH="761760" progId="Equation.DSMT4">
                  <p:embed/>
                </p:oleObj>
              </mc:Choice>
              <mc:Fallback>
                <p:oleObj name="Equation" r:id="rId8" imgW="4800600" imgH="7617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47F45C0B-2CE7-49D9-AB07-40D505C9C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04445" y="4327171"/>
                        <a:ext cx="4800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3C40AF66-36FA-4281-A62E-E5D2BC7046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69464"/>
              </p:ext>
            </p:extLst>
          </p:nvPr>
        </p:nvGraphicFramePr>
        <p:xfrm>
          <a:off x="2442770" y="1222118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279360" progId="Equation.DSMT4">
                  <p:embed/>
                </p:oleObj>
              </mc:Choice>
              <mc:Fallback>
                <p:oleObj name="Equation" r:id="rId10" imgW="93960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3C40AF66-36FA-4281-A62E-E5D2BC7046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42770" y="1222118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C0623D0C-2FD6-41A3-A673-5E5289F41192}"/>
              </a:ext>
            </a:extLst>
          </p:cNvPr>
          <p:cNvGrpSpPr/>
          <p:nvPr/>
        </p:nvGrpSpPr>
        <p:grpSpPr>
          <a:xfrm rot="16200000">
            <a:off x="2160137" y="1391787"/>
            <a:ext cx="320028" cy="2"/>
            <a:chOff x="3287809" y="3196761"/>
            <a:chExt cx="320028" cy="2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0E1E48A-F2DF-4DC0-8FFF-3DDB7D35B03A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59F07D6-FC77-43E3-9D71-0039D0D0132F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D42244A-883F-4C7F-A96E-C07883CA5B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869C0CA6-5ED9-466E-80B7-4F5E84F4F9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827927"/>
              </p:ext>
            </p:extLst>
          </p:nvPr>
        </p:nvGraphicFramePr>
        <p:xfrm>
          <a:off x="2429867" y="3376778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600" imgH="279360" progId="Equation.DSMT4">
                  <p:embed/>
                </p:oleObj>
              </mc:Choice>
              <mc:Fallback>
                <p:oleObj name="Equation" r:id="rId12" imgW="939600" imgH="27936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869C0CA6-5ED9-466E-80B7-4F5E84F4F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29867" y="3376778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181DFD81-4761-42B7-877B-2D559FAE0ABF}"/>
              </a:ext>
            </a:extLst>
          </p:cNvPr>
          <p:cNvGrpSpPr/>
          <p:nvPr/>
        </p:nvGrpSpPr>
        <p:grpSpPr>
          <a:xfrm rot="16200000">
            <a:off x="2147234" y="3546447"/>
            <a:ext cx="320028" cy="2"/>
            <a:chOff x="3287809" y="3196761"/>
            <a:chExt cx="320028" cy="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74E2CBB-E411-4E6D-9804-16C5DB585215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45B53DA-657B-4CEF-BE06-83C30561A1B2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F0BF233-F3E6-4DF5-9C3E-5C2A8AD1CE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HideAnswer">
            <a:extLst>
              <a:ext uri="{FF2B5EF4-FFF2-40B4-BE49-F238E27FC236}">
                <a16:creationId xmlns:a16="http://schemas.microsoft.com/office/drawing/2014/main" id="{77B0172B-734E-4F29-8352-D4DC0796D0B2}"/>
              </a:ext>
            </a:extLst>
          </p:cNvPr>
          <p:cNvSpPr/>
          <p:nvPr/>
        </p:nvSpPr>
        <p:spPr>
          <a:xfrm rot="5400000">
            <a:off x="3980180" y="1162760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3" name="ShowAnswer">
            <a:extLst>
              <a:ext uri="{FF2B5EF4-FFF2-40B4-BE49-F238E27FC236}">
                <a16:creationId xmlns:a16="http://schemas.microsoft.com/office/drawing/2014/main" id="{7A6B1D39-28A9-476F-9751-EE1BF3DD3C80}"/>
              </a:ext>
            </a:extLst>
          </p:cNvPr>
          <p:cNvSpPr/>
          <p:nvPr/>
        </p:nvSpPr>
        <p:spPr>
          <a:xfrm rot="5400000">
            <a:off x="3980180" y="1162760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4" name="HideAnswer">
            <a:extLst>
              <a:ext uri="{FF2B5EF4-FFF2-40B4-BE49-F238E27FC236}">
                <a16:creationId xmlns:a16="http://schemas.microsoft.com/office/drawing/2014/main" id="{1044A68B-66AE-406E-9FB3-E0461377CAB3}"/>
              </a:ext>
            </a:extLst>
          </p:cNvPr>
          <p:cNvSpPr/>
          <p:nvPr/>
        </p:nvSpPr>
        <p:spPr>
          <a:xfrm rot="5400000">
            <a:off x="3980180" y="2734277"/>
            <a:ext cx="367665" cy="410419"/>
          </a:xfrm>
          <a:prstGeom prst="hexagon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5" name="ShowAnswer">
            <a:extLst>
              <a:ext uri="{FF2B5EF4-FFF2-40B4-BE49-F238E27FC236}">
                <a16:creationId xmlns:a16="http://schemas.microsoft.com/office/drawing/2014/main" id="{FEDB88D5-CF3E-49C0-A4E8-A03B7C770D7D}"/>
              </a:ext>
            </a:extLst>
          </p:cNvPr>
          <p:cNvSpPr/>
          <p:nvPr/>
        </p:nvSpPr>
        <p:spPr>
          <a:xfrm rot="5400000">
            <a:off x="3980180" y="2734277"/>
            <a:ext cx="367665" cy="410419"/>
          </a:xfrm>
          <a:prstGeom prst="hexagon">
            <a:avLst/>
          </a:prstGeom>
          <a:solidFill>
            <a:srgbClr val="FF0066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FA91C55-01D8-413C-82D2-72161217A7B4}"/>
              </a:ext>
            </a:extLst>
          </p:cNvPr>
          <p:cNvSpPr/>
          <p:nvPr/>
        </p:nvSpPr>
        <p:spPr>
          <a:xfrm>
            <a:off x="3078452" y="3925875"/>
            <a:ext cx="5331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1600">
                <a:solidFill>
                  <a:srgbClr val="FF0066"/>
                </a:solidFill>
                <a:latin typeface="+mj-lt"/>
              </a:rPr>
              <a:t>Note that we could have used the lift on its own:</a:t>
            </a:r>
          </a:p>
        </p:txBody>
      </p:sp>
    </p:spTree>
    <p:extLst>
      <p:ext uri="{BB962C8B-B14F-4D97-AF65-F5344CB8AC3E}">
        <p14:creationId xmlns:p14="http://schemas.microsoft.com/office/powerpoint/2010/main" val="8076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6C907C-DF98-43E0-93F0-CCA386E4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16" y="725157"/>
            <a:ext cx="6011862" cy="370367"/>
          </a:xfrm>
        </p:spPr>
        <p:txBody>
          <a:bodyPr>
            <a:noAutofit/>
          </a:bodyPr>
          <a:lstStyle/>
          <a:p>
            <a:r>
              <a:rPr lang="en-GB" sz="2400"/>
              <a:t>Pulleys Exercise – Starter Questions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3D7534-0C3F-4A99-80EE-A373EFE06E7B}"/>
              </a:ext>
            </a:extLst>
          </p:cNvPr>
          <p:cNvSpPr/>
          <p:nvPr/>
        </p:nvSpPr>
        <p:spPr>
          <a:xfrm>
            <a:off x="1541126" y="1465037"/>
            <a:ext cx="5905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Complete the three questions on the following slides.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A364E-9601-4F9B-8F34-748179C435B9}"/>
                  </a:ext>
                </a:extLst>
              </p:cNvPr>
              <p:cNvSpPr/>
              <p:nvPr/>
            </p:nvSpPr>
            <p:spPr>
              <a:xfrm>
                <a:off x="1541126" y="1953021"/>
                <a:ext cx="5905344" cy="283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b="1">
                    <a:latin typeface="Century Gothic" panose="020B0502020202020204" pitchFamily="34" charset="0"/>
                  </a:rPr>
                  <a:t>For all questions, 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𝐦𝐬</m:t>
                        </m:r>
                      </m:e>
                      <m:sup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>
                    <a:latin typeface="Century Gothic" panose="020B0502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A364E-9601-4F9B-8F34-748179C43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6" y="1953021"/>
                <a:ext cx="5905344" cy="283219"/>
              </a:xfrm>
              <a:prstGeom prst="rect">
                <a:avLst/>
              </a:prstGeom>
              <a:blipFill>
                <a:blip r:embed="rId2"/>
                <a:stretch>
                  <a:fillRect l="-2477" t="-25532" b="-48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CE28B963-40E2-4758-92C9-53E380929D59}"/>
              </a:ext>
            </a:extLst>
          </p:cNvPr>
          <p:cNvSpPr/>
          <p:nvPr/>
        </p:nvSpPr>
        <p:spPr>
          <a:xfrm>
            <a:off x="1541126" y="2455810"/>
            <a:ext cx="5905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Ensure your working out contains: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F28F28-D630-472F-A18D-339AB7DE01EF}"/>
              </a:ext>
            </a:extLst>
          </p:cNvPr>
          <p:cNvSpPr/>
          <p:nvPr/>
        </p:nvSpPr>
        <p:spPr>
          <a:xfrm>
            <a:off x="2039889" y="2853111"/>
            <a:ext cx="5905344" cy="1193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>
                <a:latin typeface="Century Gothic" panose="020B0502020202020204" pitchFamily="34" charset="0"/>
              </a:rPr>
              <a:t>Force diagrams.</a:t>
            </a:r>
          </a:p>
          <a:p>
            <a:pPr>
              <a:lnSpc>
                <a:spcPct val="150000"/>
              </a:lnSpc>
            </a:pPr>
            <a:r>
              <a:rPr lang="en-GB">
                <a:latin typeface="Century Gothic" panose="020B0502020202020204" pitchFamily="34" charset="0"/>
              </a:rPr>
              <a:t>Force equations.</a:t>
            </a:r>
          </a:p>
          <a:p>
            <a:pPr>
              <a:lnSpc>
                <a:spcPct val="150000"/>
              </a:lnSpc>
            </a:pPr>
            <a:r>
              <a:rPr lang="en-GB">
                <a:latin typeface="Century Gothic" panose="020B0502020202020204" pitchFamily="34" charset="0"/>
              </a:rPr>
              <a:t>Clear mathematical notation.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9A9FAC-C380-4E3F-8CBD-FD311DA2D3E2}"/>
              </a:ext>
            </a:extLst>
          </p:cNvPr>
          <p:cNvSpPr/>
          <p:nvPr/>
        </p:nvSpPr>
        <p:spPr>
          <a:xfrm>
            <a:off x="1541126" y="4402588"/>
            <a:ext cx="5905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cap="all">
                <a:latin typeface="Century Gothic" panose="020B0502020202020204" pitchFamily="34" charset="0"/>
              </a:rPr>
              <a:t>Check your answers using the solutions</a:t>
            </a:r>
          </a:p>
        </p:txBody>
      </p:sp>
    </p:spTree>
    <p:extLst>
      <p:ext uri="{BB962C8B-B14F-4D97-AF65-F5344CB8AC3E}">
        <p14:creationId xmlns:p14="http://schemas.microsoft.com/office/powerpoint/2010/main" val="3281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6C907C-DF98-43E0-93F0-CCA386E4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616" y="725157"/>
            <a:ext cx="6011862" cy="370367"/>
          </a:xfrm>
        </p:spPr>
        <p:txBody>
          <a:bodyPr>
            <a:noAutofit/>
          </a:bodyPr>
          <a:lstStyle/>
          <a:p>
            <a:r>
              <a:rPr lang="en-GB" sz="2400"/>
              <a:t>Objects in Contact – Practice Questions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3D7534-0C3F-4A99-80EE-A373EFE06E7B}"/>
              </a:ext>
            </a:extLst>
          </p:cNvPr>
          <p:cNvSpPr/>
          <p:nvPr/>
        </p:nvSpPr>
        <p:spPr>
          <a:xfrm>
            <a:off x="1541126" y="1465037"/>
            <a:ext cx="5905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>
                <a:latin typeface="Century Gothic" panose="020B0502020202020204" pitchFamily="34" charset="0"/>
              </a:rPr>
              <a:t>Suggested time: 30-40 minutes.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A364E-9601-4F9B-8F34-748179C435B9}"/>
                  </a:ext>
                </a:extLst>
              </p:cNvPr>
              <p:cNvSpPr/>
              <p:nvPr/>
            </p:nvSpPr>
            <p:spPr>
              <a:xfrm>
                <a:off x="1541126" y="1953021"/>
                <a:ext cx="5905344" cy="2832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b="1">
                    <a:latin typeface="Century Gothic" panose="020B0502020202020204" pitchFamily="34" charset="0"/>
                  </a:rPr>
                  <a:t>Where required, use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𝐦𝐬</m:t>
                        </m:r>
                      </m:e>
                      <m:sup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b="1">
                    <a:latin typeface="Century Gothic" panose="020B0502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A364E-9601-4F9B-8F34-748179C43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6" y="1953021"/>
                <a:ext cx="5905344" cy="283219"/>
              </a:xfrm>
              <a:prstGeom prst="rect">
                <a:avLst/>
              </a:prstGeom>
              <a:blipFill>
                <a:blip r:embed="rId2"/>
                <a:stretch>
                  <a:fillRect l="-2477" t="-25532" b="-489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F59A9FAC-C380-4E3F-8CBD-FD311DA2D3E2}"/>
              </a:ext>
            </a:extLst>
          </p:cNvPr>
          <p:cNvSpPr/>
          <p:nvPr/>
        </p:nvSpPr>
        <p:spPr>
          <a:xfrm>
            <a:off x="1541126" y="2447225"/>
            <a:ext cx="59053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cap="all">
                <a:latin typeface="Century Gothic" panose="020B0502020202020204" pitchFamily="34" charset="0"/>
              </a:rPr>
              <a:t>Check your answers using the solutions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179E8D-EE90-477E-9C21-E3C8551AB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83749"/>
              </p:ext>
            </p:extLst>
          </p:nvPr>
        </p:nvGraphicFramePr>
        <p:xfrm>
          <a:off x="1570616" y="3648768"/>
          <a:ext cx="6011862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32939264"/>
                    </a:ext>
                  </a:extLst>
                </a:gridCol>
                <a:gridCol w="4503102">
                  <a:extLst>
                    <a:ext uri="{9D8B030D-6E8A-4147-A177-3AD203B41FA5}">
                      <a16:colId xmlns:a16="http://schemas.microsoft.com/office/drawing/2014/main" val="283226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Question(s)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solidFill>
                            <a:schemeClr val="tx1"/>
                          </a:solidFill>
                          <a:latin typeface="+mj-lt"/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C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5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1-2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Standard 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184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3-4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>
                          <a:latin typeface="+mj-lt"/>
                        </a:rPr>
                        <a:t>Require a little more thought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3870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88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97C-E44E-41C8-8D3F-CC84A1A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Objects in Contact – Practice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2621C-3079-48F2-8A75-545C88265956}"/>
              </a:ext>
            </a:extLst>
          </p:cNvPr>
          <p:cNvGrpSpPr/>
          <p:nvPr/>
        </p:nvGrpSpPr>
        <p:grpSpPr>
          <a:xfrm>
            <a:off x="831429" y="973972"/>
            <a:ext cx="425911" cy="311970"/>
            <a:chOff x="169058" y="2851115"/>
            <a:chExt cx="343043" cy="3119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6644A-5D16-4E37-84C2-E3A287B9CA4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Q1.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6AF868-058D-4825-9168-13A3CCC71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3E697A-FB0D-4267-B570-06AA1F6231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35FA81-B557-4626-9BEC-7545A71C6E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C6FE6-F7ED-4612-893A-6F59474B738A}"/>
                  </a:ext>
                </a:extLst>
              </p:cNvPr>
              <p:cNvSpPr/>
              <p:nvPr/>
            </p:nvSpPr>
            <p:spPr>
              <a:xfrm>
                <a:off x="1547813" y="973972"/>
                <a:ext cx="6011862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1600">
                    <a:latin typeface="Century Gothic" panose="020B0502020202020204" pitchFamily="34" charset="0"/>
                  </a:rPr>
                  <a:t>A man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80 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is standing in a lift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 The lift is suspended by a single vertical cable and accelerates upwards 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0.8 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p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C6FE6-F7ED-4612-893A-6F59474B7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13" y="973972"/>
                <a:ext cx="6011862" cy="738664"/>
              </a:xfrm>
              <a:prstGeom prst="rect">
                <a:avLst/>
              </a:prstGeom>
              <a:blipFill>
                <a:blip r:embed="rId2"/>
                <a:stretch>
                  <a:fillRect l="-2130" t="-9091" r="-1420" b="-15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4437B62-F5AA-4E64-834E-AF2EF63FE8D9}"/>
              </a:ext>
            </a:extLst>
          </p:cNvPr>
          <p:cNvSpPr/>
          <p:nvPr/>
        </p:nvSpPr>
        <p:spPr>
          <a:xfrm>
            <a:off x="831430" y="2023626"/>
            <a:ext cx="7217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600">
                <a:latin typeface="Century Gothic" panose="020B0502020202020204" pitchFamily="34" charset="0"/>
              </a:rPr>
              <a:t>(a) (</a:t>
            </a:r>
            <a:r>
              <a:rPr lang="en-GB" sz="1600" err="1">
                <a:latin typeface="Century Gothic" panose="020B0502020202020204" pitchFamily="34" charset="0"/>
              </a:rPr>
              <a:t>i</a:t>
            </a:r>
            <a:r>
              <a:rPr lang="en-GB" sz="160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C88EF-14C9-4E0D-9345-969B122874E2}"/>
              </a:ext>
            </a:extLst>
          </p:cNvPr>
          <p:cNvSpPr/>
          <p:nvPr/>
        </p:nvSpPr>
        <p:spPr>
          <a:xfrm>
            <a:off x="1703954" y="2023626"/>
            <a:ext cx="56705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State two assumptions you should make about the cable in order to model the motion of the lift.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5319A7-7CD2-4280-9C1F-F5A5764A2E19}"/>
              </a:ext>
            </a:extLst>
          </p:cNvPr>
          <p:cNvSpPr/>
          <p:nvPr/>
        </p:nvSpPr>
        <p:spPr>
          <a:xfrm>
            <a:off x="1145154" y="3338564"/>
            <a:ext cx="4079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600">
                <a:latin typeface="Century Gothic" panose="020B0502020202020204" pitchFamily="34" charset="0"/>
              </a:rPr>
              <a:t>(b)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28D02A-E18F-4CA2-AE90-96EF2DE6E7F5}"/>
              </a:ext>
            </a:extLst>
          </p:cNvPr>
          <p:cNvSpPr/>
          <p:nvPr/>
        </p:nvSpPr>
        <p:spPr>
          <a:xfrm>
            <a:off x="1703954" y="3338564"/>
            <a:ext cx="567051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magnitude of the normal reaction force exerted on the man by the floor.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5EED62-9B96-4AFE-B835-47B9971F4C56}"/>
              </a:ext>
            </a:extLst>
          </p:cNvPr>
          <p:cNvSpPr/>
          <p:nvPr/>
        </p:nvSpPr>
        <p:spPr>
          <a:xfrm>
            <a:off x="831430" y="2699704"/>
            <a:ext cx="7217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600">
                <a:latin typeface="Century Gothic" panose="020B0502020202020204" pitchFamily="34" charset="0"/>
              </a:rPr>
              <a:t>(ii)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E52EA4-8D84-4327-87CE-052D9694FCEC}"/>
              </a:ext>
            </a:extLst>
          </p:cNvPr>
          <p:cNvSpPr/>
          <p:nvPr/>
        </p:nvSpPr>
        <p:spPr>
          <a:xfrm>
            <a:off x="1703954" y="2696517"/>
            <a:ext cx="567051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tension in the cable.</a:t>
            </a:r>
          </a:p>
        </p:txBody>
      </p:sp>
    </p:spTree>
    <p:extLst>
      <p:ext uri="{BB962C8B-B14F-4D97-AF65-F5344CB8AC3E}">
        <p14:creationId xmlns:p14="http://schemas.microsoft.com/office/powerpoint/2010/main" val="36114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97C-E44E-41C8-8D3F-CC84A1A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Objects in Contact – Practice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2621C-3079-48F2-8A75-545C88265956}"/>
              </a:ext>
            </a:extLst>
          </p:cNvPr>
          <p:cNvGrpSpPr/>
          <p:nvPr/>
        </p:nvGrpSpPr>
        <p:grpSpPr>
          <a:xfrm>
            <a:off x="221883" y="660705"/>
            <a:ext cx="425911" cy="311970"/>
            <a:chOff x="169058" y="2851115"/>
            <a:chExt cx="343043" cy="3119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6644A-5D16-4E37-84C2-E3A287B9CA4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Q1.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6AF868-058D-4825-9168-13A3CCC71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3E697A-FB0D-4267-B570-06AA1F6231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35FA81-B557-4626-9BEC-7545A71C6E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D314461-B09D-4D84-B004-F181F2879F78}"/>
              </a:ext>
            </a:extLst>
          </p:cNvPr>
          <p:cNvSpPr txBox="1"/>
          <p:nvPr/>
        </p:nvSpPr>
        <p:spPr>
          <a:xfrm>
            <a:off x="1849450" y="1287836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Whole System</a:t>
            </a: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7ABF594-A660-4F22-A94C-BCF8F291C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9707444"/>
              </p:ext>
            </p:extLst>
          </p:nvPr>
        </p:nvGraphicFramePr>
        <p:xfrm>
          <a:off x="4572000" y="1990969"/>
          <a:ext cx="3873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761760" progId="Equation.DSMT4">
                  <p:embed/>
                </p:oleObj>
              </mc:Choice>
              <mc:Fallback>
                <p:oleObj name="Equation" r:id="rId2" imgW="3873240" imgH="76176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7ABF594-A660-4F22-A94C-BCF8F291CC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1990969"/>
                        <a:ext cx="3873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91484246-B253-4977-9849-5B223181A624}"/>
              </a:ext>
            </a:extLst>
          </p:cNvPr>
          <p:cNvSpPr/>
          <p:nvPr/>
        </p:nvSpPr>
        <p:spPr>
          <a:xfrm>
            <a:off x="1447014" y="650667"/>
            <a:ext cx="8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(a) (</a:t>
            </a:r>
            <a:r>
              <a:rPr lang="en-GB" sz="1600" err="1">
                <a:solidFill>
                  <a:srgbClr val="40CBC1"/>
                </a:solidFill>
                <a:latin typeface="Segoe Print" panose="02000600000000000000" pitchFamily="2" charset="0"/>
              </a:rPr>
              <a:t>i</a:t>
            </a:r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) 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07384F-8E6C-4413-8BEF-5880943F25BA}"/>
              </a:ext>
            </a:extLst>
          </p:cNvPr>
          <p:cNvCxnSpPr>
            <a:cxnSpLocks/>
          </p:cNvCxnSpPr>
          <p:nvPr/>
        </p:nvCxnSpPr>
        <p:spPr>
          <a:xfrm flipH="1">
            <a:off x="2545221" y="2406174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B7AE903-1500-4E11-B9D5-E9C69558C00D}"/>
              </a:ext>
            </a:extLst>
          </p:cNvPr>
          <p:cNvCxnSpPr>
            <a:cxnSpLocks/>
          </p:cNvCxnSpPr>
          <p:nvPr/>
        </p:nvCxnSpPr>
        <p:spPr>
          <a:xfrm flipH="1" flipV="1">
            <a:off x="2552201" y="1961612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DE6E3C24-31EB-469F-8106-01988DC8CA2B}"/>
              </a:ext>
            </a:extLst>
          </p:cNvPr>
          <p:cNvSpPr/>
          <p:nvPr/>
        </p:nvSpPr>
        <p:spPr>
          <a:xfrm>
            <a:off x="2393656" y="2213184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B9B03A-2725-4B2B-A032-599E0819EAFE}"/>
                  </a:ext>
                </a:extLst>
              </p:cNvPr>
              <p:cNvSpPr txBox="1"/>
              <p:nvPr/>
            </p:nvSpPr>
            <p:spPr>
              <a:xfrm>
                <a:off x="2342103" y="1643782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AB9B03A-2725-4B2B-A032-599E0819E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03" y="1643782"/>
                <a:ext cx="46972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CB041536-75A2-4829-9344-84C81CD8F3A8}"/>
              </a:ext>
            </a:extLst>
          </p:cNvPr>
          <p:cNvSpPr txBox="1"/>
          <p:nvPr/>
        </p:nvSpPr>
        <p:spPr>
          <a:xfrm>
            <a:off x="2166339" y="2855346"/>
            <a:ext cx="92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480g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FC57279-DF78-485E-93E4-3ACAA35B10D8}"/>
              </a:ext>
            </a:extLst>
          </p:cNvPr>
          <p:cNvCxnSpPr>
            <a:cxnSpLocks/>
          </p:cNvCxnSpPr>
          <p:nvPr/>
        </p:nvCxnSpPr>
        <p:spPr>
          <a:xfrm>
            <a:off x="2244193" y="2544233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528DE8D0-A6BC-4420-962A-A31760461B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8722"/>
              </p:ext>
            </p:extLst>
          </p:nvPr>
        </p:nvGraphicFramePr>
        <p:xfrm>
          <a:off x="3142084" y="201998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279360" progId="Equation.DSMT4">
                  <p:embed/>
                </p:oleObj>
              </mc:Choice>
              <mc:Fallback>
                <p:oleObj name="Equation" r:id="rId5" imgW="927000" imgH="27936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528DE8D0-A6BC-4420-962A-A31760461B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2084" y="2019980"/>
                        <a:ext cx="927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9B7C2D6F-8E08-4FB0-A215-8B3D2ACC085C}"/>
              </a:ext>
            </a:extLst>
          </p:cNvPr>
          <p:cNvGrpSpPr/>
          <p:nvPr/>
        </p:nvGrpSpPr>
        <p:grpSpPr>
          <a:xfrm rot="16200000">
            <a:off x="2809568" y="2191675"/>
            <a:ext cx="320028" cy="2"/>
            <a:chOff x="3287809" y="3196761"/>
            <a:chExt cx="320028" cy="2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248AF24-923A-472D-9A13-910B54E88914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E379DC77-0021-497E-9356-F3C02B76415F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C68E6CA-245E-48EE-BFE7-B989A51D68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F99BA9F5-8589-4609-BEF1-0976BDD130B8}"/>
              </a:ext>
            </a:extLst>
          </p:cNvPr>
          <p:cNvSpPr/>
          <p:nvPr/>
        </p:nvSpPr>
        <p:spPr>
          <a:xfrm>
            <a:off x="1008701" y="1302387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(a) (ii)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87F5566-BDC3-4017-9DC9-284CFEC513BF}"/>
              </a:ext>
            </a:extLst>
          </p:cNvPr>
          <p:cNvSpPr/>
          <p:nvPr/>
        </p:nvSpPr>
        <p:spPr>
          <a:xfrm>
            <a:off x="1008701" y="3498899"/>
            <a:ext cx="461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(b)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C57695-2F02-46A2-9355-2A836533E251}"/>
              </a:ext>
            </a:extLst>
          </p:cNvPr>
          <p:cNvSpPr txBox="1"/>
          <p:nvPr/>
        </p:nvSpPr>
        <p:spPr>
          <a:xfrm>
            <a:off x="1849450" y="3505012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Man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30BC1D-AD08-4E53-A03E-DC8D3A955AA8}"/>
              </a:ext>
            </a:extLst>
          </p:cNvPr>
          <p:cNvCxnSpPr>
            <a:cxnSpLocks/>
          </p:cNvCxnSpPr>
          <p:nvPr/>
        </p:nvCxnSpPr>
        <p:spPr>
          <a:xfrm flipH="1">
            <a:off x="2545221" y="4623350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019DFB6-79C6-4346-8A58-28A028DAF837}"/>
              </a:ext>
            </a:extLst>
          </p:cNvPr>
          <p:cNvCxnSpPr>
            <a:cxnSpLocks/>
          </p:cNvCxnSpPr>
          <p:nvPr/>
        </p:nvCxnSpPr>
        <p:spPr>
          <a:xfrm flipH="1" flipV="1">
            <a:off x="2552201" y="4178788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75A519F-3E78-4949-8668-D911B6BCD823}"/>
              </a:ext>
            </a:extLst>
          </p:cNvPr>
          <p:cNvSpPr/>
          <p:nvPr/>
        </p:nvSpPr>
        <p:spPr>
          <a:xfrm>
            <a:off x="2393656" y="4430360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35063C-72C4-4AB8-A20F-AB04FAE5CFF8}"/>
                  </a:ext>
                </a:extLst>
              </p:cNvPr>
              <p:cNvSpPr txBox="1"/>
              <p:nvPr/>
            </p:nvSpPr>
            <p:spPr>
              <a:xfrm>
                <a:off x="2342103" y="3860958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35063C-72C4-4AB8-A20F-AB04FAE5C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103" y="3860958"/>
                <a:ext cx="46972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0DCD2ED-D389-44CF-9F82-743851FCBD15}"/>
              </a:ext>
            </a:extLst>
          </p:cNvPr>
          <p:cNvSpPr txBox="1"/>
          <p:nvPr/>
        </p:nvSpPr>
        <p:spPr>
          <a:xfrm>
            <a:off x="2166339" y="5072522"/>
            <a:ext cx="92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80g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EF3682-0201-4F31-BA68-C8B2D2B56352}"/>
              </a:ext>
            </a:extLst>
          </p:cNvPr>
          <p:cNvCxnSpPr>
            <a:cxnSpLocks/>
          </p:cNvCxnSpPr>
          <p:nvPr/>
        </p:nvCxnSpPr>
        <p:spPr>
          <a:xfrm>
            <a:off x="2244193" y="4761409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FD6EAE-77CE-4B41-89F4-8207D071E320}"/>
              </a:ext>
            </a:extLst>
          </p:cNvPr>
          <p:cNvGrpSpPr/>
          <p:nvPr/>
        </p:nvGrpSpPr>
        <p:grpSpPr>
          <a:xfrm rot="16200000">
            <a:off x="2809568" y="4408851"/>
            <a:ext cx="320028" cy="2"/>
            <a:chOff x="3287809" y="3196761"/>
            <a:chExt cx="320028" cy="2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0C05206-E824-4A89-9224-B49CE3AD29DA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2E66882-B599-4B1B-B679-C11462DBD55E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60706BB-D596-44E2-B02C-AE506224F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A7475A01-A65A-4B22-9C4D-C4F1B6B54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923428"/>
              </p:ext>
            </p:extLst>
          </p:nvPr>
        </p:nvGraphicFramePr>
        <p:xfrm>
          <a:off x="3142084" y="4226023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79360" progId="Equation.DSMT4">
                  <p:embed/>
                </p:oleObj>
              </mc:Choice>
              <mc:Fallback>
                <p:oleObj name="Equation" r:id="rId8" imgW="927000" imgH="27936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A7475A01-A65A-4B22-9C4D-C4F1B6B54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42084" y="4226023"/>
                        <a:ext cx="927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66D670F9-8EE1-43AF-8130-1722F531D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307976"/>
              </p:ext>
            </p:extLst>
          </p:nvPr>
        </p:nvGraphicFramePr>
        <p:xfrm>
          <a:off x="4756431" y="4124325"/>
          <a:ext cx="3505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04960" imgH="761760" progId="Equation.DSMT4">
                  <p:embed/>
                </p:oleObj>
              </mc:Choice>
              <mc:Fallback>
                <p:oleObj name="Equation" r:id="rId9" imgW="3504960" imgH="76176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66D670F9-8EE1-43AF-8130-1722F531D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56431" y="4124325"/>
                        <a:ext cx="3505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HideAnswer">
            <a:extLst>
              <a:ext uri="{FF2B5EF4-FFF2-40B4-BE49-F238E27FC236}">
                <a16:creationId xmlns:a16="http://schemas.microsoft.com/office/drawing/2014/main" id="{6D5C6D5C-A2B7-42F1-BA9C-4571C2A56C1C}"/>
              </a:ext>
            </a:extLst>
          </p:cNvPr>
          <p:cNvSpPr/>
          <p:nvPr/>
        </p:nvSpPr>
        <p:spPr>
          <a:xfrm rot="5400000">
            <a:off x="893991" y="2011651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3" name="ShowAnswer">
            <a:extLst>
              <a:ext uri="{FF2B5EF4-FFF2-40B4-BE49-F238E27FC236}">
                <a16:creationId xmlns:a16="http://schemas.microsoft.com/office/drawing/2014/main" id="{86D24080-A340-4CD3-9660-222BD6A66DDB}"/>
              </a:ext>
            </a:extLst>
          </p:cNvPr>
          <p:cNvSpPr/>
          <p:nvPr/>
        </p:nvSpPr>
        <p:spPr>
          <a:xfrm rot="5400000">
            <a:off x="893991" y="2011651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4" name="HideAnswer">
            <a:extLst>
              <a:ext uri="{FF2B5EF4-FFF2-40B4-BE49-F238E27FC236}">
                <a16:creationId xmlns:a16="http://schemas.microsoft.com/office/drawing/2014/main" id="{ECAF5342-FC5E-4714-B2FF-98E8BE1BC848}"/>
              </a:ext>
            </a:extLst>
          </p:cNvPr>
          <p:cNvSpPr/>
          <p:nvPr/>
        </p:nvSpPr>
        <p:spPr>
          <a:xfrm rot="5400000">
            <a:off x="893991" y="4464800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5" name="ShowAnswer">
            <a:extLst>
              <a:ext uri="{FF2B5EF4-FFF2-40B4-BE49-F238E27FC236}">
                <a16:creationId xmlns:a16="http://schemas.microsoft.com/office/drawing/2014/main" id="{18CCAE5A-2EA5-4CF3-9786-6183AFFB73AA}"/>
              </a:ext>
            </a:extLst>
          </p:cNvPr>
          <p:cNvSpPr/>
          <p:nvPr/>
        </p:nvSpPr>
        <p:spPr>
          <a:xfrm rot="5400000">
            <a:off x="893991" y="4464800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6" name="HideAnswer">
            <a:extLst>
              <a:ext uri="{FF2B5EF4-FFF2-40B4-BE49-F238E27FC236}">
                <a16:creationId xmlns:a16="http://schemas.microsoft.com/office/drawing/2014/main" id="{CDA29211-EEDD-454E-9FC4-0E04AF2111D1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7" name="ShowAnswer">
            <a:extLst>
              <a:ext uri="{FF2B5EF4-FFF2-40B4-BE49-F238E27FC236}">
                <a16:creationId xmlns:a16="http://schemas.microsoft.com/office/drawing/2014/main" id="{A3A89184-B807-4A9A-AA8E-7A6635E94F2C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798796-6AB7-4CA1-BD62-8CD12CEDECED}"/>
              </a:ext>
            </a:extLst>
          </p:cNvPr>
          <p:cNvSpPr/>
          <p:nvPr/>
        </p:nvSpPr>
        <p:spPr>
          <a:xfrm>
            <a:off x="2268538" y="661947"/>
            <a:ext cx="3716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The cable is </a:t>
            </a:r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light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 and </a:t>
            </a:r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inextensible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.</a:t>
            </a:r>
            <a:endParaRPr lang="en-GB" sz="1600">
              <a:solidFill>
                <a:srgbClr val="82A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0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47" grpId="0" animBg="1"/>
      <p:bldP spid="47" grpId="1" animBg="1"/>
      <p:bldP spid="48" grpId="0"/>
      <p:bldP spid="48" grpId="1"/>
      <p:bldP spid="49" grpId="0"/>
      <p:bldP spid="49" grpId="1"/>
      <p:bldP spid="59" grpId="0"/>
      <p:bldP spid="59" grpId="1"/>
      <p:bldP spid="62" grpId="0" animBg="1"/>
      <p:bldP spid="62" grpId="1" animBg="1"/>
      <p:bldP spid="63" grpId="0"/>
      <p:bldP spid="63" grpId="1"/>
      <p:bldP spid="64" grpId="0"/>
      <p:bldP spid="64" grpId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3" grpId="0"/>
      <p:bldP spid="3" grpId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97C-E44E-41C8-8D3F-CC84A1A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Objects in Contact – Practice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2621C-3079-48F2-8A75-545C88265956}"/>
              </a:ext>
            </a:extLst>
          </p:cNvPr>
          <p:cNvGrpSpPr/>
          <p:nvPr/>
        </p:nvGrpSpPr>
        <p:grpSpPr>
          <a:xfrm>
            <a:off x="923236" y="769830"/>
            <a:ext cx="425911" cy="311970"/>
            <a:chOff x="169058" y="2851115"/>
            <a:chExt cx="343043" cy="3119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6644A-5D16-4E37-84C2-E3A287B9CA4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Q2.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6AF868-058D-4825-9168-13A3CCC71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3E697A-FB0D-4267-B570-06AA1F6231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35FA81-B557-4626-9BEC-7545A71C6E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C6FE6-F7ED-4612-893A-6F59474B738A}"/>
                  </a:ext>
                </a:extLst>
              </p:cNvPr>
              <p:cNvSpPr/>
              <p:nvPr/>
            </p:nvSpPr>
            <p:spPr>
              <a:xfrm>
                <a:off x="1547813" y="769830"/>
                <a:ext cx="6011862" cy="178510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A lift of mass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380 </m:t>
                    </m:r>
                    <m:r>
                      <m:rPr>
                        <m:sty m:val="p"/>
                      </m:rPr>
                      <a:rPr lang="en-GB" sz="1600">
                        <a:latin typeface="Cambria Math" panose="02040503050406030204" pitchFamily="18" charset="0"/>
                      </a:rPr>
                      <m:t>kg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is supported by a vertical cable. A woman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70 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is standing in the lift. The lift is accelerating downwards.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The lift exerts a reaction force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630 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on the woman.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Calculate the tension in the cable.</a:t>
                </a:r>
              </a:p>
              <a:p>
                <a:pPr>
                  <a:spcBef>
                    <a:spcPts val="600"/>
                  </a:spcBef>
                </a:pPr>
                <a:endParaRPr lang="en-GB" sz="1600">
                  <a:latin typeface="Century Gothic" panose="020B0502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C6FE6-F7ED-4612-893A-6F59474B7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13" y="769830"/>
                <a:ext cx="6011862" cy="1785104"/>
              </a:xfrm>
              <a:prstGeom prst="rect">
                <a:avLst/>
              </a:prstGeom>
              <a:blipFill>
                <a:blip r:embed="rId2"/>
                <a:stretch>
                  <a:fillRect l="-2130" t="-3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0572FE0-B015-46CC-9CE9-B3250DE01A6F}"/>
              </a:ext>
            </a:extLst>
          </p:cNvPr>
          <p:cNvGrpSpPr/>
          <p:nvPr/>
        </p:nvGrpSpPr>
        <p:grpSpPr>
          <a:xfrm>
            <a:off x="919805" y="2314291"/>
            <a:ext cx="410419" cy="420886"/>
            <a:chOff x="5135151" y="1185559"/>
            <a:chExt cx="410419" cy="420886"/>
          </a:xfrm>
        </p:grpSpPr>
        <p:sp>
          <p:nvSpPr>
            <p:cNvPr id="26" name="ShowAnswer">
              <a:extLst>
                <a:ext uri="{FF2B5EF4-FFF2-40B4-BE49-F238E27FC236}">
                  <a16:creationId xmlns:a16="http://schemas.microsoft.com/office/drawing/2014/main" id="{1C70C912-72EC-4A79-BC9A-2A26C4D1DEE6}"/>
                </a:ext>
              </a:extLst>
            </p:cNvPr>
            <p:cNvSpPr/>
            <p:nvPr userDrawn="1"/>
          </p:nvSpPr>
          <p:spPr>
            <a:xfrm rot="5400000">
              <a:off x="5156528" y="1186840"/>
              <a:ext cx="367665" cy="4104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40CBC1"/>
              </a:solidFill>
            </a:ln>
            <a:effectLst>
              <a:outerShdw blurRad="25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vert270" wrap="square" lIns="72000" tIns="18000" rIns="0" bIns="36000" rtlCol="0" anchor="ctr" anchorCtr="0">
              <a:noAutofit/>
            </a:bodyPr>
            <a:lstStyle/>
            <a:p>
              <a:pPr lvl="0" algn="ctr"/>
              <a:endParaRPr lang="en-GB" sz="2000">
                <a:solidFill>
                  <a:srgbClr val="82AFFF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98A864A-B04E-4AA2-9A9D-9FD8B70D9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rgbClr val="40CBC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830" y="1185559"/>
              <a:ext cx="375791" cy="420886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EC7B788-AC9D-487E-A2B9-11512ABB4F02}"/>
              </a:ext>
            </a:extLst>
          </p:cNvPr>
          <p:cNvSpPr/>
          <p:nvPr/>
        </p:nvSpPr>
        <p:spPr>
          <a:xfrm>
            <a:off x="1547813" y="2397671"/>
            <a:ext cx="620765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Begin by considering the forces acting on the woman only.</a:t>
            </a:r>
          </a:p>
        </p:txBody>
      </p:sp>
    </p:spTree>
    <p:extLst>
      <p:ext uri="{BB962C8B-B14F-4D97-AF65-F5344CB8AC3E}">
        <p14:creationId xmlns:p14="http://schemas.microsoft.com/office/powerpoint/2010/main" val="33148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/>
      <p:bldP spid="28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97C-E44E-41C8-8D3F-CC84A1A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Objects in Contact – Practice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2621C-3079-48F2-8A75-545C88265956}"/>
              </a:ext>
            </a:extLst>
          </p:cNvPr>
          <p:cNvGrpSpPr/>
          <p:nvPr/>
        </p:nvGrpSpPr>
        <p:grpSpPr>
          <a:xfrm>
            <a:off x="221883" y="660705"/>
            <a:ext cx="425911" cy="311970"/>
            <a:chOff x="169058" y="2851115"/>
            <a:chExt cx="343043" cy="3119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6644A-5D16-4E37-84C2-E3A287B9CA4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Q2.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6AF868-058D-4825-9168-13A3CCC71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3E697A-FB0D-4267-B570-06AA1F6231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35FA81-B557-4626-9BEC-7545A71C6E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9C57695-2F02-46A2-9355-2A836533E251}"/>
              </a:ext>
            </a:extLst>
          </p:cNvPr>
          <p:cNvSpPr txBox="1"/>
          <p:nvPr/>
        </p:nvSpPr>
        <p:spPr>
          <a:xfrm>
            <a:off x="1456748" y="650667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Woman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30BC1D-AD08-4E53-A03E-DC8D3A955AA8}"/>
              </a:ext>
            </a:extLst>
          </p:cNvPr>
          <p:cNvCxnSpPr>
            <a:cxnSpLocks/>
          </p:cNvCxnSpPr>
          <p:nvPr/>
        </p:nvCxnSpPr>
        <p:spPr>
          <a:xfrm flipH="1">
            <a:off x="2152519" y="1769005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019DFB6-79C6-4346-8A58-28A028DAF837}"/>
              </a:ext>
            </a:extLst>
          </p:cNvPr>
          <p:cNvCxnSpPr>
            <a:cxnSpLocks/>
          </p:cNvCxnSpPr>
          <p:nvPr/>
        </p:nvCxnSpPr>
        <p:spPr>
          <a:xfrm flipH="1" flipV="1">
            <a:off x="2159499" y="1324443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75A519F-3E78-4949-8668-D911B6BCD823}"/>
              </a:ext>
            </a:extLst>
          </p:cNvPr>
          <p:cNvSpPr/>
          <p:nvPr/>
        </p:nvSpPr>
        <p:spPr>
          <a:xfrm>
            <a:off x="2000954" y="1576015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35063C-72C4-4AB8-A20F-AB04FAE5CFF8}"/>
                  </a:ext>
                </a:extLst>
              </p:cNvPr>
              <p:cNvSpPr txBox="1"/>
              <p:nvPr/>
            </p:nvSpPr>
            <p:spPr>
              <a:xfrm>
                <a:off x="1718033" y="1006613"/>
                <a:ext cx="1038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630 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35063C-72C4-4AB8-A20F-AB04FAE5C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033" y="1006613"/>
                <a:ext cx="1038274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D0DCD2ED-D389-44CF-9F82-743851FCBD15}"/>
              </a:ext>
            </a:extLst>
          </p:cNvPr>
          <p:cNvSpPr txBox="1"/>
          <p:nvPr/>
        </p:nvSpPr>
        <p:spPr>
          <a:xfrm>
            <a:off x="1688985" y="2238113"/>
            <a:ext cx="92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70g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EF3682-0201-4F31-BA68-C8B2D2B56352}"/>
              </a:ext>
            </a:extLst>
          </p:cNvPr>
          <p:cNvCxnSpPr>
            <a:cxnSpLocks/>
          </p:cNvCxnSpPr>
          <p:nvPr/>
        </p:nvCxnSpPr>
        <p:spPr>
          <a:xfrm>
            <a:off x="1851491" y="1907064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FD6EAE-77CE-4B41-89F4-8207D071E320}"/>
              </a:ext>
            </a:extLst>
          </p:cNvPr>
          <p:cNvGrpSpPr/>
          <p:nvPr/>
        </p:nvGrpSpPr>
        <p:grpSpPr>
          <a:xfrm rot="5400000">
            <a:off x="2416866" y="1554506"/>
            <a:ext cx="320028" cy="2"/>
            <a:chOff x="3287809" y="3196761"/>
            <a:chExt cx="320028" cy="2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0C05206-E824-4A89-9224-B49CE3AD29DA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2E66882-B599-4B1B-B679-C11462DBD55E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60706BB-D596-44E2-B02C-AE506224F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A7475A01-A65A-4B22-9C4D-C4F1B6B54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0297"/>
              </p:ext>
            </p:extLst>
          </p:nvPr>
        </p:nvGraphicFramePr>
        <p:xfrm>
          <a:off x="2710217" y="1371600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279360" progId="Equation.DSMT4">
                  <p:embed/>
                </p:oleObj>
              </mc:Choice>
              <mc:Fallback>
                <p:oleObj name="Equation" r:id="rId3" imgW="723600" imgH="27936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A7475A01-A65A-4B22-9C4D-C4F1B6B54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0217" y="1371600"/>
                        <a:ext cx="723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66D670F9-8EE1-43AF-8130-1722F531D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07323"/>
              </p:ext>
            </p:extLst>
          </p:nvPr>
        </p:nvGraphicFramePr>
        <p:xfrm>
          <a:off x="4497388" y="1270000"/>
          <a:ext cx="3238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38200" imgH="761760" progId="Equation.DSMT4">
                  <p:embed/>
                </p:oleObj>
              </mc:Choice>
              <mc:Fallback>
                <p:oleObj name="Equation" r:id="rId5" imgW="3238200" imgH="76176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66D670F9-8EE1-43AF-8130-1722F531D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7388" y="1270000"/>
                        <a:ext cx="3238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HideAnswer">
            <a:extLst>
              <a:ext uri="{FF2B5EF4-FFF2-40B4-BE49-F238E27FC236}">
                <a16:creationId xmlns:a16="http://schemas.microsoft.com/office/drawing/2014/main" id="{CDA29211-EEDD-454E-9FC4-0E04AF2111D1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7" name="ShowAnswer">
            <a:extLst>
              <a:ext uri="{FF2B5EF4-FFF2-40B4-BE49-F238E27FC236}">
                <a16:creationId xmlns:a16="http://schemas.microsoft.com/office/drawing/2014/main" id="{A3A89184-B807-4A9A-AA8E-7A6635E94F2C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6C4E611-98C0-4612-8506-52155B030DCF}"/>
              </a:ext>
            </a:extLst>
          </p:cNvPr>
          <p:cNvSpPr txBox="1"/>
          <p:nvPr/>
        </p:nvSpPr>
        <p:spPr>
          <a:xfrm>
            <a:off x="1456748" y="2969057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Whole System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1726016-D8A7-4BE0-ABC4-594AE21EFA71}"/>
              </a:ext>
            </a:extLst>
          </p:cNvPr>
          <p:cNvCxnSpPr>
            <a:cxnSpLocks/>
          </p:cNvCxnSpPr>
          <p:nvPr/>
        </p:nvCxnSpPr>
        <p:spPr>
          <a:xfrm flipH="1">
            <a:off x="2152519" y="4284305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082CCA5-D78C-41C2-A0AF-D73D4044C196}"/>
              </a:ext>
            </a:extLst>
          </p:cNvPr>
          <p:cNvCxnSpPr>
            <a:cxnSpLocks/>
          </p:cNvCxnSpPr>
          <p:nvPr/>
        </p:nvCxnSpPr>
        <p:spPr>
          <a:xfrm flipH="1" flipV="1">
            <a:off x="2159499" y="3839743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01FF0189-FAD3-49BF-8F0D-7239BFBB008B}"/>
              </a:ext>
            </a:extLst>
          </p:cNvPr>
          <p:cNvSpPr/>
          <p:nvPr/>
        </p:nvSpPr>
        <p:spPr>
          <a:xfrm>
            <a:off x="2000954" y="4091315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07E67A6-DD52-44ED-8FF6-213B8041FF8A}"/>
                  </a:ext>
                </a:extLst>
              </p:cNvPr>
              <p:cNvSpPr txBox="1"/>
              <p:nvPr/>
            </p:nvSpPr>
            <p:spPr>
              <a:xfrm>
                <a:off x="1977156" y="3521913"/>
                <a:ext cx="3310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07E67A6-DD52-44ED-8FF6-213B8041F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156" y="3521913"/>
                <a:ext cx="331045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Box 91">
            <a:extLst>
              <a:ext uri="{FF2B5EF4-FFF2-40B4-BE49-F238E27FC236}">
                <a16:creationId xmlns:a16="http://schemas.microsoft.com/office/drawing/2014/main" id="{C8902E87-D360-409A-9DB1-A0D943D40FF2}"/>
              </a:ext>
            </a:extLst>
          </p:cNvPr>
          <p:cNvSpPr txBox="1"/>
          <p:nvPr/>
        </p:nvSpPr>
        <p:spPr>
          <a:xfrm>
            <a:off x="1688985" y="4753413"/>
            <a:ext cx="92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450g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5B05B5-23DC-4C95-BD51-DCDCDFBE9F9F}"/>
              </a:ext>
            </a:extLst>
          </p:cNvPr>
          <p:cNvCxnSpPr>
            <a:cxnSpLocks/>
          </p:cNvCxnSpPr>
          <p:nvPr/>
        </p:nvCxnSpPr>
        <p:spPr>
          <a:xfrm>
            <a:off x="1851491" y="4422364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E66F405-36E9-4440-9341-EA3CD8305C44}"/>
              </a:ext>
            </a:extLst>
          </p:cNvPr>
          <p:cNvGrpSpPr/>
          <p:nvPr/>
        </p:nvGrpSpPr>
        <p:grpSpPr>
          <a:xfrm rot="5400000">
            <a:off x="2416866" y="4069806"/>
            <a:ext cx="320028" cy="2"/>
            <a:chOff x="3287809" y="3196761"/>
            <a:chExt cx="320028" cy="2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7190562-B7BB-476F-9207-96D36C4F15C6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2FFA46-FDA5-4C1F-9F11-9AB50E9BCA3A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C06B272-47A7-44FD-8D0C-CD0E39D69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3EB9D440-FE6E-4CB1-A42E-220D54E5A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495856"/>
              </p:ext>
            </p:extLst>
          </p:nvPr>
        </p:nvGraphicFramePr>
        <p:xfrm>
          <a:off x="2710217" y="3924301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279360" progId="Equation.DSMT4">
                  <p:embed/>
                </p:oleObj>
              </mc:Choice>
              <mc:Fallback>
                <p:oleObj name="Equation" r:id="rId8" imgW="927000" imgH="279360" progId="Equation.DSMT4">
                  <p:embed/>
                  <p:pic>
                    <p:nvPicPr>
                      <p:cNvPr id="98" name="Object 97">
                        <a:extLst>
                          <a:ext uri="{FF2B5EF4-FFF2-40B4-BE49-F238E27FC236}">
                            <a16:creationId xmlns:a16="http://schemas.microsoft.com/office/drawing/2014/main" id="{3EB9D440-FE6E-4CB1-A42E-220D54E5A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10217" y="3924301"/>
                        <a:ext cx="927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>
            <a:extLst>
              <a:ext uri="{FF2B5EF4-FFF2-40B4-BE49-F238E27FC236}">
                <a16:creationId xmlns:a16="http://schemas.microsoft.com/office/drawing/2014/main" id="{D65D776B-CD6D-40B1-81FC-A19F8526A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53221"/>
              </p:ext>
            </p:extLst>
          </p:nvPr>
        </p:nvGraphicFramePr>
        <p:xfrm>
          <a:off x="4544070" y="3597713"/>
          <a:ext cx="4140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40000" imgH="1155600" progId="Equation.DSMT4">
                  <p:embed/>
                </p:oleObj>
              </mc:Choice>
              <mc:Fallback>
                <p:oleObj name="Equation" r:id="rId10" imgW="4140000" imgH="1155600" progId="Equation.DSMT4">
                  <p:embed/>
                  <p:pic>
                    <p:nvPicPr>
                      <p:cNvPr id="99" name="Object 98">
                        <a:extLst>
                          <a:ext uri="{FF2B5EF4-FFF2-40B4-BE49-F238E27FC236}">
                            <a16:creationId xmlns:a16="http://schemas.microsoft.com/office/drawing/2014/main" id="{D65D776B-CD6D-40B1-81FC-A19F8526A0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44070" y="3597713"/>
                        <a:ext cx="41402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0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 animBg="1"/>
      <p:bldP spid="62" grpId="1" animBg="1"/>
      <p:bldP spid="63" grpId="0"/>
      <p:bldP spid="63" grpId="1"/>
      <p:bldP spid="64" grpId="0"/>
      <p:bldP spid="64" grpId="1"/>
      <p:bldP spid="76" grpId="0" animBg="1"/>
      <p:bldP spid="76" grpId="1" animBg="1"/>
      <p:bldP spid="77" grpId="0" animBg="1"/>
      <p:bldP spid="77" grpId="1" animBg="1"/>
      <p:bldP spid="56" grpId="0"/>
      <p:bldP spid="56" grpId="1"/>
      <p:bldP spid="90" grpId="0" animBg="1"/>
      <p:bldP spid="90" grpId="1" animBg="1"/>
      <p:bldP spid="91" grpId="0"/>
      <p:bldP spid="91" grpId="1"/>
      <p:bldP spid="92" grpId="0"/>
      <p:bldP spid="92" grpId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97C-E44E-41C8-8D3F-CC84A1A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Objects in Contact – Practice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2621C-3079-48F2-8A75-545C88265956}"/>
              </a:ext>
            </a:extLst>
          </p:cNvPr>
          <p:cNvGrpSpPr/>
          <p:nvPr/>
        </p:nvGrpSpPr>
        <p:grpSpPr>
          <a:xfrm>
            <a:off x="923236" y="689979"/>
            <a:ext cx="425911" cy="311970"/>
            <a:chOff x="169058" y="2851115"/>
            <a:chExt cx="343043" cy="3119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6644A-5D16-4E37-84C2-E3A287B9CA4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Q3.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6AF868-058D-4825-9168-13A3CCC71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3E697A-FB0D-4267-B570-06AA1F6231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35FA81-B557-4626-9BEC-7545A71C6E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C6FE6-F7ED-4612-893A-6F59474B738A}"/>
                  </a:ext>
                </a:extLst>
              </p:cNvPr>
              <p:cNvSpPr/>
              <p:nvPr/>
            </p:nvSpPr>
            <p:spPr>
              <a:xfrm>
                <a:off x="1547813" y="689979"/>
                <a:ext cx="6011862" cy="186204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A winch is lowering a crate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40 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into a hole using a light inextensible cable. The tension in the cable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400 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.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The crate contains a food parcel, as shown in the diagram. The crate exerts a reaction force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on the food parcel.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(a) Calculate the acceleration of the crate.</a:t>
                </a:r>
              </a:p>
              <a:p>
                <a:pPr>
                  <a:spcBef>
                    <a:spcPts val="1200"/>
                  </a:spcBef>
                </a:pPr>
                <a:r>
                  <a:rPr lang="en-GB" sz="1600">
                    <a:latin typeface="Century Gothic" panose="020B0502020202020204" pitchFamily="34" charset="0"/>
                  </a:rPr>
                  <a:t>(b) Calculate the mass of the food parcel.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C6FE6-F7ED-4612-893A-6F59474B7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13" y="689979"/>
                <a:ext cx="6011862" cy="1862048"/>
              </a:xfrm>
              <a:prstGeom prst="rect">
                <a:avLst/>
              </a:prstGeom>
              <a:blipFill>
                <a:blip r:embed="rId2"/>
                <a:stretch>
                  <a:fillRect l="-2130" t="-3268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ECD18531-5B21-4966-9646-295B5A6C4495}"/>
              </a:ext>
            </a:extLst>
          </p:cNvPr>
          <p:cNvSpPr/>
          <p:nvPr/>
        </p:nvSpPr>
        <p:spPr>
          <a:xfrm>
            <a:off x="3587688" y="3160996"/>
            <a:ext cx="1609850" cy="10367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079364-066B-459B-B8BA-A9CE5A31AD42}"/>
              </a:ext>
            </a:extLst>
          </p:cNvPr>
          <p:cNvCxnSpPr>
            <a:stCxn id="23" idx="0"/>
          </p:cNvCxnSpPr>
          <p:nvPr/>
        </p:nvCxnSpPr>
        <p:spPr>
          <a:xfrm flipV="1">
            <a:off x="4392613" y="2554004"/>
            <a:ext cx="2180" cy="606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5856CCC-6B74-4230-94B8-1690CCE6F0D0}"/>
              </a:ext>
            </a:extLst>
          </p:cNvPr>
          <p:cNvSpPr/>
          <p:nvPr/>
        </p:nvSpPr>
        <p:spPr>
          <a:xfrm>
            <a:off x="4007675" y="3767989"/>
            <a:ext cx="769875" cy="429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1C5BE2-742B-4749-A474-388D387EAC06}"/>
              </a:ext>
            </a:extLst>
          </p:cNvPr>
          <p:cNvSpPr/>
          <p:nvPr/>
        </p:nvSpPr>
        <p:spPr>
          <a:xfrm>
            <a:off x="5953246" y="3081383"/>
            <a:ext cx="923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40CBC1"/>
                </a:solidFill>
                <a:latin typeface="Segoe Print" panose="02000600000000000000" pitchFamily="2" charset="0"/>
              </a:rPr>
              <a:t>crate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B1A1CAC-5D79-401F-AF85-9E52B9FB0C12}"/>
              </a:ext>
            </a:extLst>
          </p:cNvPr>
          <p:cNvSpPr/>
          <p:nvPr/>
        </p:nvSpPr>
        <p:spPr>
          <a:xfrm rot="16877722" flipH="1">
            <a:off x="5370353" y="3178091"/>
            <a:ext cx="431501" cy="483693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40CBC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7ADFABD-40D1-4A3E-BD18-87F2E128DD1E}"/>
              </a:ext>
            </a:extLst>
          </p:cNvPr>
          <p:cNvSpPr/>
          <p:nvPr/>
        </p:nvSpPr>
        <p:spPr>
          <a:xfrm rot="7430244" flipH="1">
            <a:off x="3343101" y="3438591"/>
            <a:ext cx="627282" cy="1088598"/>
          </a:xfrm>
          <a:custGeom>
            <a:avLst/>
            <a:gdLst>
              <a:gd name="connsiteX0" fmla="*/ 0 w 685800"/>
              <a:gd name="connsiteY0" fmla="*/ 685800 h 685800"/>
              <a:gd name="connsiteX1" fmla="*/ 95250 w 685800"/>
              <a:gd name="connsiteY1" fmla="*/ 390525 h 685800"/>
              <a:gd name="connsiteX2" fmla="*/ 514350 w 685800"/>
              <a:gd name="connsiteY2" fmla="*/ 304800 h 685800"/>
              <a:gd name="connsiteX3" fmla="*/ 685800 w 685800"/>
              <a:gd name="connsiteY3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0" h="685800">
                <a:moveTo>
                  <a:pt x="0" y="685800"/>
                </a:moveTo>
                <a:cubicBezTo>
                  <a:pt x="4762" y="569912"/>
                  <a:pt x="9525" y="454025"/>
                  <a:pt x="95250" y="390525"/>
                </a:cubicBezTo>
                <a:cubicBezTo>
                  <a:pt x="180975" y="327025"/>
                  <a:pt x="415925" y="369887"/>
                  <a:pt x="514350" y="304800"/>
                </a:cubicBezTo>
                <a:cubicBezTo>
                  <a:pt x="612775" y="239713"/>
                  <a:pt x="649287" y="119856"/>
                  <a:pt x="685800" y="0"/>
                </a:cubicBezTo>
              </a:path>
            </a:pathLst>
          </a:custGeom>
          <a:ln w="28575">
            <a:solidFill>
              <a:srgbClr val="40CBC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384FFF5-EA69-43C6-9195-8E9E3E99F420}"/>
              </a:ext>
            </a:extLst>
          </p:cNvPr>
          <p:cNvSpPr/>
          <p:nvPr/>
        </p:nvSpPr>
        <p:spPr>
          <a:xfrm>
            <a:off x="1570232" y="3767989"/>
            <a:ext cx="1523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40CBC1"/>
                </a:solidFill>
                <a:latin typeface="Segoe Print" panose="02000600000000000000" pitchFamily="2" charset="0"/>
              </a:rPr>
              <a:t>food parcel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0E48380-E9EB-4E67-8B0B-3B7692AFB884}"/>
              </a:ext>
            </a:extLst>
          </p:cNvPr>
          <p:cNvGrpSpPr/>
          <p:nvPr/>
        </p:nvGrpSpPr>
        <p:grpSpPr>
          <a:xfrm>
            <a:off x="919805" y="4713051"/>
            <a:ext cx="410419" cy="420886"/>
            <a:chOff x="5135151" y="1185559"/>
            <a:chExt cx="410419" cy="420886"/>
          </a:xfrm>
        </p:grpSpPr>
        <p:sp>
          <p:nvSpPr>
            <p:cNvPr id="34" name="ShowAnswer">
              <a:extLst>
                <a:ext uri="{FF2B5EF4-FFF2-40B4-BE49-F238E27FC236}">
                  <a16:creationId xmlns:a16="http://schemas.microsoft.com/office/drawing/2014/main" id="{47FFD31B-6A9F-426B-8EAE-90441BA46D0E}"/>
                </a:ext>
              </a:extLst>
            </p:cNvPr>
            <p:cNvSpPr/>
            <p:nvPr userDrawn="1"/>
          </p:nvSpPr>
          <p:spPr>
            <a:xfrm rot="5400000">
              <a:off x="5156528" y="1186840"/>
              <a:ext cx="367665" cy="4104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40CBC1"/>
              </a:solidFill>
            </a:ln>
            <a:effectLst>
              <a:outerShdw blurRad="25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vert270" wrap="square" lIns="72000" tIns="18000" rIns="0" bIns="36000" rtlCol="0" anchor="ctr" anchorCtr="0">
              <a:noAutofit/>
            </a:bodyPr>
            <a:lstStyle/>
            <a:p>
              <a:pPr lvl="0" algn="ctr"/>
              <a:endParaRPr lang="en-GB" sz="2000">
                <a:solidFill>
                  <a:srgbClr val="82AFFF"/>
                </a:solidFill>
                <a:latin typeface="Segoe Print" panose="02000600000000000000" pitchFamily="2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32AAB22-C8B2-45A9-9C11-0F0351C6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rgbClr val="40CBC1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830" y="1185559"/>
              <a:ext cx="375791" cy="42088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91049BF-643A-4707-BF96-245C161D9A32}"/>
              </a:ext>
            </a:extLst>
          </p:cNvPr>
          <p:cNvSpPr/>
          <p:nvPr/>
        </p:nvSpPr>
        <p:spPr>
          <a:xfrm>
            <a:off x="1547813" y="4796431"/>
            <a:ext cx="6207654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The magnitude of the </a:t>
            </a:r>
            <a:r>
              <a:rPr lang="en-GB" sz="1600" u="sng">
                <a:solidFill>
                  <a:srgbClr val="40CBC1"/>
                </a:solidFill>
                <a:latin typeface="Century Gothic" panose="020B0502020202020204" pitchFamily="34" charset="0"/>
              </a:rPr>
              <a:t>reaction force acting on the crate </a:t>
            </a:r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from the parcel is </a:t>
            </a:r>
            <a:r>
              <a:rPr lang="en-GB" sz="1600" u="sng">
                <a:solidFill>
                  <a:srgbClr val="40CBC1"/>
                </a:solidFill>
                <a:latin typeface="Century Gothic" panose="020B0502020202020204" pitchFamily="34" charset="0"/>
              </a:rPr>
              <a:t>equal</a:t>
            </a:r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 to the magnitude of the </a:t>
            </a:r>
            <a:r>
              <a:rPr lang="en-GB" sz="1600" u="sng">
                <a:solidFill>
                  <a:srgbClr val="40CBC1"/>
                </a:solidFill>
                <a:latin typeface="Century Gothic" panose="020B0502020202020204" pitchFamily="34" charset="0"/>
              </a:rPr>
              <a:t>reaction force acting on the parcel</a:t>
            </a:r>
            <a:r>
              <a:rPr lang="en-GB" sz="1600">
                <a:solidFill>
                  <a:srgbClr val="40CBC1"/>
                </a:solidFill>
                <a:latin typeface="Century Gothic" panose="020B0502020202020204" pitchFamily="34" charset="0"/>
              </a:rPr>
              <a:t> from the crate.</a:t>
            </a:r>
          </a:p>
        </p:txBody>
      </p:sp>
    </p:spTree>
    <p:extLst>
      <p:ext uri="{BB962C8B-B14F-4D97-AF65-F5344CB8AC3E}">
        <p14:creationId xmlns:p14="http://schemas.microsoft.com/office/powerpoint/2010/main" val="296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97C-E44E-41C8-8D3F-CC84A1A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Objects in Contact – Practice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2621C-3079-48F2-8A75-545C88265956}"/>
              </a:ext>
            </a:extLst>
          </p:cNvPr>
          <p:cNvGrpSpPr/>
          <p:nvPr/>
        </p:nvGrpSpPr>
        <p:grpSpPr>
          <a:xfrm>
            <a:off x="221883" y="660705"/>
            <a:ext cx="425911" cy="311970"/>
            <a:chOff x="169058" y="2851115"/>
            <a:chExt cx="343043" cy="3119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6644A-5D16-4E37-84C2-E3A287B9CA4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Q3.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6AF868-058D-4825-9168-13A3CCC71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3E697A-FB0D-4267-B570-06AA1F6231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35FA81-B557-4626-9BEC-7545A71C6E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9C57695-2F02-46A2-9355-2A836533E251}"/>
              </a:ext>
            </a:extLst>
          </p:cNvPr>
          <p:cNvSpPr txBox="1"/>
          <p:nvPr/>
        </p:nvSpPr>
        <p:spPr>
          <a:xfrm>
            <a:off x="1953534" y="650667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Crate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30BC1D-AD08-4E53-A03E-DC8D3A955AA8}"/>
              </a:ext>
            </a:extLst>
          </p:cNvPr>
          <p:cNvCxnSpPr>
            <a:cxnSpLocks/>
          </p:cNvCxnSpPr>
          <p:nvPr/>
        </p:nvCxnSpPr>
        <p:spPr>
          <a:xfrm flipH="1">
            <a:off x="2410447" y="1888293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019DFB6-79C6-4346-8A58-28A028DAF837}"/>
              </a:ext>
            </a:extLst>
          </p:cNvPr>
          <p:cNvCxnSpPr>
            <a:cxnSpLocks/>
          </p:cNvCxnSpPr>
          <p:nvPr/>
        </p:nvCxnSpPr>
        <p:spPr>
          <a:xfrm flipH="1" flipV="1">
            <a:off x="2417427" y="1443731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75A519F-3E78-4949-8668-D911B6BCD823}"/>
              </a:ext>
            </a:extLst>
          </p:cNvPr>
          <p:cNvSpPr/>
          <p:nvPr/>
        </p:nvSpPr>
        <p:spPr>
          <a:xfrm>
            <a:off x="2258882" y="1695303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35063C-72C4-4AB8-A20F-AB04FAE5CFF8}"/>
                  </a:ext>
                </a:extLst>
              </p:cNvPr>
              <p:cNvSpPr txBox="1"/>
              <p:nvPr/>
            </p:nvSpPr>
            <p:spPr>
              <a:xfrm>
                <a:off x="1975961" y="1125901"/>
                <a:ext cx="10382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400 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35063C-72C4-4AB8-A20F-AB04FAE5C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61" y="1125901"/>
                <a:ext cx="1038274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EF3682-0201-4F31-BA68-C8B2D2B56352}"/>
              </a:ext>
            </a:extLst>
          </p:cNvPr>
          <p:cNvCxnSpPr>
            <a:cxnSpLocks/>
          </p:cNvCxnSpPr>
          <p:nvPr/>
        </p:nvCxnSpPr>
        <p:spPr>
          <a:xfrm>
            <a:off x="2109419" y="2026352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FD6EAE-77CE-4B41-89F4-8207D071E320}"/>
              </a:ext>
            </a:extLst>
          </p:cNvPr>
          <p:cNvGrpSpPr/>
          <p:nvPr/>
        </p:nvGrpSpPr>
        <p:grpSpPr>
          <a:xfrm rot="5400000">
            <a:off x="2674794" y="1673794"/>
            <a:ext cx="320028" cy="2"/>
            <a:chOff x="3287809" y="3196761"/>
            <a:chExt cx="320028" cy="2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0C05206-E824-4A89-9224-B49CE3AD29DA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2E66882-B599-4B1B-B679-C11462DBD55E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60706BB-D596-44E2-B02C-AE506224F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A7475A01-A65A-4B22-9C4D-C4F1B6B54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550122"/>
              </p:ext>
            </p:extLst>
          </p:nvPr>
        </p:nvGraphicFramePr>
        <p:xfrm>
          <a:off x="2968145" y="1490888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279360" progId="Equation.DSMT4">
                  <p:embed/>
                </p:oleObj>
              </mc:Choice>
              <mc:Fallback>
                <p:oleObj name="Equation" r:id="rId3" imgW="723600" imgH="27936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A7475A01-A65A-4B22-9C4D-C4F1B6B54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8145" y="1490888"/>
                        <a:ext cx="723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66D670F9-8EE1-43AF-8130-1722F531D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42195"/>
              </p:ext>
            </p:extLst>
          </p:nvPr>
        </p:nvGraphicFramePr>
        <p:xfrm>
          <a:off x="4435942" y="1377176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46160" imgH="761760" progId="Equation.DSMT4">
                  <p:embed/>
                </p:oleObj>
              </mc:Choice>
              <mc:Fallback>
                <p:oleObj name="Equation" r:id="rId5" imgW="3746160" imgH="76176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66D670F9-8EE1-43AF-8130-1722F531D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35942" y="1377176"/>
                        <a:ext cx="3746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HideAnswer">
            <a:extLst>
              <a:ext uri="{FF2B5EF4-FFF2-40B4-BE49-F238E27FC236}">
                <a16:creationId xmlns:a16="http://schemas.microsoft.com/office/drawing/2014/main" id="{CDA29211-EEDD-454E-9FC4-0E04AF2111D1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7" name="ShowAnswer">
            <a:extLst>
              <a:ext uri="{FF2B5EF4-FFF2-40B4-BE49-F238E27FC236}">
                <a16:creationId xmlns:a16="http://schemas.microsoft.com/office/drawing/2014/main" id="{A3A89184-B807-4A9A-AA8E-7A6635E94F2C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6C4E611-98C0-4612-8506-52155B030DCF}"/>
              </a:ext>
            </a:extLst>
          </p:cNvPr>
          <p:cNvSpPr txBox="1"/>
          <p:nvPr/>
        </p:nvSpPr>
        <p:spPr>
          <a:xfrm>
            <a:off x="1797631" y="2963278"/>
            <a:ext cx="1394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Food Parcel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1726016-D8A7-4BE0-ABC4-594AE21EFA71}"/>
              </a:ext>
            </a:extLst>
          </p:cNvPr>
          <p:cNvCxnSpPr>
            <a:cxnSpLocks/>
          </p:cNvCxnSpPr>
          <p:nvPr/>
        </p:nvCxnSpPr>
        <p:spPr>
          <a:xfrm flipH="1">
            <a:off x="1605272" y="4284305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082CCA5-D78C-41C2-A0AF-D73D4044C196}"/>
              </a:ext>
            </a:extLst>
          </p:cNvPr>
          <p:cNvCxnSpPr>
            <a:cxnSpLocks/>
          </p:cNvCxnSpPr>
          <p:nvPr/>
        </p:nvCxnSpPr>
        <p:spPr>
          <a:xfrm flipH="1" flipV="1">
            <a:off x="1612252" y="3839743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01FF0189-FAD3-49BF-8F0D-7239BFBB008B}"/>
              </a:ext>
            </a:extLst>
          </p:cNvPr>
          <p:cNvSpPr/>
          <p:nvPr/>
        </p:nvSpPr>
        <p:spPr>
          <a:xfrm>
            <a:off x="1453707" y="4091315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07E67A6-DD52-44ED-8FF6-213B8041FF8A}"/>
              </a:ext>
            </a:extLst>
          </p:cNvPr>
          <p:cNvSpPr txBox="1"/>
          <p:nvPr/>
        </p:nvSpPr>
        <p:spPr>
          <a:xfrm>
            <a:off x="1230805" y="3521913"/>
            <a:ext cx="776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12 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8902E87-D360-409A-9DB1-A0D943D40FF2}"/>
              </a:ext>
            </a:extLst>
          </p:cNvPr>
          <p:cNvSpPr txBox="1"/>
          <p:nvPr/>
        </p:nvSpPr>
        <p:spPr>
          <a:xfrm>
            <a:off x="1141738" y="4753413"/>
            <a:ext cx="92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mg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5B05B5-23DC-4C95-BD51-DCDCDFBE9F9F}"/>
              </a:ext>
            </a:extLst>
          </p:cNvPr>
          <p:cNvCxnSpPr>
            <a:cxnSpLocks/>
          </p:cNvCxnSpPr>
          <p:nvPr/>
        </p:nvCxnSpPr>
        <p:spPr>
          <a:xfrm>
            <a:off x="1304244" y="4422364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E66F405-36E9-4440-9341-EA3CD8305C44}"/>
              </a:ext>
            </a:extLst>
          </p:cNvPr>
          <p:cNvGrpSpPr/>
          <p:nvPr/>
        </p:nvGrpSpPr>
        <p:grpSpPr>
          <a:xfrm rot="5400000">
            <a:off x="1869619" y="4069806"/>
            <a:ext cx="320028" cy="2"/>
            <a:chOff x="3287809" y="3196761"/>
            <a:chExt cx="320028" cy="2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7190562-B7BB-476F-9207-96D36C4F15C6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2FFA46-FDA5-4C1F-9F11-9AB50E9BCA3A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C06B272-47A7-44FD-8D0C-CD0E39D69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3EB9D440-FE6E-4CB1-A42E-220D54E5A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14408"/>
              </p:ext>
            </p:extLst>
          </p:nvPr>
        </p:nvGraphicFramePr>
        <p:xfrm>
          <a:off x="2157413" y="39243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39600" imgH="279360" progId="Equation.DSMT4">
                  <p:embed/>
                </p:oleObj>
              </mc:Choice>
              <mc:Fallback>
                <p:oleObj name="Equation" r:id="rId7" imgW="939600" imgH="279360" progId="Equation.DSMT4">
                  <p:embed/>
                  <p:pic>
                    <p:nvPicPr>
                      <p:cNvPr id="98" name="Object 97">
                        <a:extLst>
                          <a:ext uri="{FF2B5EF4-FFF2-40B4-BE49-F238E27FC236}">
                            <a16:creationId xmlns:a16="http://schemas.microsoft.com/office/drawing/2014/main" id="{3EB9D440-FE6E-4CB1-A42E-220D54E5A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57413" y="3924300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>
            <a:extLst>
              <a:ext uri="{FF2B5EF4-FFF2-40B4-BE49-F238E27FC236}">
                <a16:creationId xmlns:a16="http://schemas.microsoft.com/office/drawing/2014/main" id="{D65D776B-CD6D-40B1-81FC-A19F8526A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62049"/>
              </p:ext>
            </p:extLst>
          </p:nvPr>
        </p:nvGraphicFramePr>
        <p:xfrm>
          <a:off x="4556592" y="3261893"/>
          <a:ext cx="3505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04960" imgH="1155600" progId="Equation.DSMT4">
                  <p:embed/>
                </p:oleObj>
              </mc:Choice>
              <mc:Fallback>
                <p:oleObj name="Equation" r:id="rId9" imgW="3504960" imgH="1155600" progId="Equation.DSMT4">
                  <p:embed/>
                  <p:pic>
                    <p:nvPicPr>
                      <p:cNvPr id="99" name="Object 98">
                        <a:extLst>
                          <a:ext uri="{FF2B5EF4-FFF2-40B4-BE49-F238E27FC236}">
                            <a16:creationId xmlns:a16="http://schemas.microsoft.com/office/drawing/2014/main" id="{D65D776B-CD6D-40B1-81FC-A19F8526A0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56592" y="3261893"/>
                        <a:ext cx="350520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FBD7AE1-58F7-47F6-A46C-077CF9CCE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378357"/>
              </p:ext>
            </p:extLst>
          </p:nvPr>
        </p:nvGraphicFramePr>
        <p:xfrm>
          <a:off x="1817564" y="2396005"/>
          <a:ext cx="1308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07880" imgH="266400" progId="Equation.DSMT4">
                  <p:embed/>
                </p:oleObj>
              </mc:Choice>
              <mc:Fallback>
                <p:oleObj name="Equation" r:id="rId11" imgW="1307880" imgH="2664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FBD7AE1-58F7-47F6-A46C-077CF9CCE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17564" y="2396005"/>
                        <a:ext cx="1308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9A0D55D1-9E84-49B4-BAB2-75BEA7D459AE}"/>
              </a:ext>
            </a:extLst>
          </p:cNvPr>
          <p:cNvSpPr/>
          <p:nvPr/>
        </p:nvSpPr>
        <p:spPr>
          <a:xfrm>
            <a:off x="1447014" y="650667"/>
            <a:ext cx="461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(a)</a:t>
            </a:r>
          </a:p>
        </p:txBody>
      </p:sp>
      <p:sp>
        <p:nvSpPr>
          <p:cNvPr id="38" name="HideAnswer">
            <a:extLst>
              <a:ext uri="{FF2B5EF4-FFF2-40B4-BE49-F238E27FC236}">
                <a16:creationId xmlns:a16="http://schemas.microsoft.com/office/drawing/2014/main" id="{85DA0FC3-B188-4EF9-B35F-18C1F0391F64}"/>
              </a:ext>
            </a:extLst>
          </p:cNvPr>
          <p:cNvSpPr/>
          <p:nvPr/>
        </p:nvSpPr>
        <p:spPr>
          <a:xfrm rot="5400000">
            <a:off x="662998" y="2912790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ShowAnswer">
            <a:extLst>
              <a:ext uri="{FF2B5EF4-FFF2-40B4-BE49-F238E27FC236}">
                <a16:creationId xmlns:a16="http://schemas.microsoft.com/office/drawing/2014/main" id="{F6858140-B306-4B64-BA42-FE8FEECB04D8}"/>
              </a:ext>
            </a:extLst>
          </p:cNvPr>
          <p:cNvSpPr/>
          <p:nvPr/>
        </p:nvSpPr>
        <p:spPr>
          <a:xfrm rot="5400000">
            <a:off x="662998" y="2912790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A6C9D6-D9D4-4686-A239-B407BCA8D741}"/>
              </a:ext>
            </a:extLst>
          </p:cNvPr>
          <p:cNvSpPr/>
          <p:nvPr/>
        </p:nvSpPr>
        <p:spPr>
          <a:xfrm>
            <a:off x="1216021" y="2963278"/>
            <a:ext cx="461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309166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 animBg="1"/>
      <p:bldP spid="62" grpId="1" animBg="1"/>
      <p:bldP spid="63" grpId="0"/>
      <p:bldP spid="63" grpId="1"/>
      <p:bldP spid="76" grpId="0" animBg="1"/>
      <p:bldP spid="76" grpId="1" animBg="1"/>
      <p:bldP spid="77" grpId="0" animBg="1"/>
      <p:bldP spid="77" grpId="1" animBg="1"/>
      <p:bldP spid="56" grpId="0"/>
      <p:bldP spid="56" grpId="1"/>
      <p:bldP spid="90" grpId="0" animBg="1"/>
      <p:bldP spid="90" grpId="1" animBg="1"/>
      <p:bldP spid="91" grpId="0"/>
      <p:bldP spid="91" grpId="1"/>
      <p:bldP spid="92" grpId="0"/>
      <p:bldP spid="92" grpId="1"/>
      <p:bldP spid="38" grpId="0" animBg="1"/>
      <p:bldP spid="38" grpId="1" animBg="1"/>
      <p:bldP spid="39" grpId="0" animBg="1"/>
      <p:bldP spid="39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97C-E44E-41C8-8D3F-CC84A1A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Objects in Contact – Practice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2621C-3079-48F2-8A75-545C88265956}"/>
              </a:ext>
            </a:extLst>
          </p:cNvPr>
          <p:cNvGrpSpPr/>
          <p:nvPr/>
        </p:nvGrpSpPr>
        <p:grpSpPr>
          <a:xfrm>
            <a:off x="923236" y="522091"/>
            <a:ext cx="425911" cy="311970"/>
            <a:chOff x="169058" y="2851115"/>
            <a:chExt cx="343043" cy="3119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6644A-5D16-4E37-84C2-E3A287B9CA4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Q5.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6AF868-058D-4825-9168-13A3CCC71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3E697A-FB0D-4267-B570-06AA1F6231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35FA81-B557-4626-9BEC-7545A71C6E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C6FE6-F7ED-4612-893A-6F59474B738A}"/>
                  </a:ext>
                </a:extLst>
              </p:cNvPr>
              <p:cNvSpPr/>
              <p:nvPr/>
            </p:nvSpPr>
            <p:spPr>
              <a:xfrm>
                <a:off x="1547813" y="522091"/>
                <a:ext cx="6011862" cy="13080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GB" sz="1600" dirty="0">
                    <a:latin typeface="Century Gothic" panose="020B0502020202020204" pitchFamily="34" charset="0"/>
                  </a:rPr>
                  <a:t>A shipping container of mass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150 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 dirty="0">
                    <a:latin typeface="Century Gothic" panose="020B0502020202020204" pitchFamily="34" charset="0"/>
                  </a:rPr>
                  <a:t> is suspended from a light, inextensible cable. Stacked inside the container are two boxes, A and B, of masses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50 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 dirty="0">
                    <a:latin typeface="Century Gothic" panose="020B0502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600 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 dirty="0">
                    <a:latin typeface="Century Gothic" panose="020B0502020202020204" pitchFamily="34" charset="0"/>
                  </a:rPr>
                  <a:t> respectively. Box A is on top of box B. </a:t>
                </a:r>
              </a:p>
              <a:p>
                <a:pPr>
                  <a:spcBef>
                    <a:spcPts val="600"/>
                  </a:spcBef>
                </a:pPr>
                <a:r>
                  <a:rPr lang="en-GB" sz="1600" dirty="0">
                    <a:latin typeface="Century Gothic" panose="020B0502020202020204" pitchFamily="34" charset="0"/>
                  </a:rPr>
                  <a:t>The container is raised with an acceleration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0.2 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ms</m:t>
                        </m:r>
                      </m:e>
                      <m:sup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600" dirty="0">
                    <a:latin typeface="Century Gothic" panose="020B0502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AAC6FE6-F7ED-4612-893A-6F59474B7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13" y="522091"/>
                <a:ext cx="6011862" cy="1308050"/>
              </a:xfrm>
              <a:prstGeom prst="rect">
                <a:avLst/>
              </a:prstGeom>
              <a:blipFill>
                <a:blip r:embed="rId3"/>
                <a:stretch>
                  <a:fillRect l="-2130" t="-5140" r="-2738" b="-84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C4437B62-F5AA-4E64-834E-AF2EF63FE8D9}"/>
              </a:ext>
            </a:extLst>
          </p:cNvPr>
          <p:cNvSpPr/>
          <p:nvPr/>
        </p:nvSpPr>
        <p:spPr>
          <a:xfrm>
            <a:off x="864219" y="3990225"/>
            <a:ext cx="7217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600">
                <a:latin typeface="Century Gothic" panose="020B0502020202020204" pitchFamily="34" charset="0"/>
              </a:rPr>
              <a:t>(a)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0C88EF-14C9-4E0D-9345-969B122874E2}"/>
              </a:ext>
            </a:extLst>
          </p:cNvPr>
          <p:cNvSpPr/>
          <p:nvPr/>
        </p:nvSpPr>
        <p:spPr>
          <a:xfrm>
            <a:off x="1736744" y="3990225"/>
            <a:ext cx="381739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Calculate the tension in the cable.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5319A7-7CD2-4280-9C1F-F5A5764A2E19}"/>
              </a:ext>
            </a:extLst>
          </p:cNvPr>
          <p:cNvSpPr/>
          <p:nvPr/>
        </p:nvSpPr>
        <p:spPr>
          <a:xfrm>
            <a:off x="1580602" y="4766922"/>
            <a:ext cx="4079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600">
                <a:latin typeface="Century Gothic" panose="020B0502020202020204" pitchFamily="34" charset="0"/>
              </a:rPr>
              <a:t>(</a:t>
            </a:r>
            <a:r>
              <a:rPr lang="en-GB" sz="1600" err="1">
                <a:latin typeface="Century Gothic" panose="020B0502020202020204" pitchFamily="34" charset="0"/>
              </a:rPr>
              <a:t>i</a:t>
            </a:r>
            <a:r>
              <a:rPr lang="en-GB" sz="1600"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28D02A-E18F-4CA2-AE90-96EF2DE6E7F5}"/>
              </a:ext>
            </a:extLst>
          </p:cNvPr>
          <p:cNvSpPr/>
          <p:nvPr/>
        </p:nvSpPr>
        <p:spPr>
          <a:xfrm>
            <a:off x="2139403" y="4766175"/>
            <a:ext cx="227537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Box B on box A.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5EED62-9B96-4AFE-B835-47B9971F4C56}"/>
              </a:ext>
            </a:extLst>
          </p:cNvPr>
          <p:cNvSpPr/>
          <p:nvPr/>
        </p:nvSpPr>
        <p:spPr>
          <a:xfrm>
            <a:off x="864219" y="4395162"/>
            <a:ext cx="72171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600">
                <a:latin typeface="Century Gothic" panose="020B0502020202020204" pitchFamily="34" charset="0"/>
              </a:rPr>
              <a:t>(b)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E52EA4-8D84-4327-87CE-052D9694FCEC}"/>
              </a:ext>
            </a:extLst>
          </p:cNvPr>
          <p:cNvSpPr/>
          <p:nvPr/>
        </p:nvSpPr>
        <p:spPr>
          <a:xfrm>
            <a:off x="1736743" y="4391975"/>
            <a:ext cx="461071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Find the normal reaction force exerted by: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04B588-E9AE-45A7-9739-559852319A8A}"/>
              </a:ext>
            </a:extLst>
          </p:cNvPr>
          <p:cNvSpPr/>
          <p:nvPr/>
        </p:nvSpPr>
        <p:spPr>
          <a:xfrm>
            <a:off x="1580602" y="5140375"/>
            <a:ext cx="4079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1600">
                <a:latin typeface="Century Gothic" panose="020B0502020202020204" pitchFamily="34" charset="0"/>
              </a:rPr>
              <a:t>(ii)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D728C1-CBA2-4EF5-9E1F-0D11A9DA80BB}"/>
              </a:ext>
            </a:extLst>
          </p:cNvPr>
          <p:cNvSpPr/>
          <p:nvPr/>
        </p:nvSpPr>
        <p:spPr>
          <a:xfrm>
            <a:off x="2139403" y="5140375"/>
            <a:ext cx="304743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>
                <a:latin typeface="Century Gothic" panose="020B0502020202020204" pitchFamily="34" charset="0"/>
              </a:rPr>
              <a:t>The container on box B.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8301E9-E9D3-41D5-9BB7-7039364C6743}"/>
              </a:ext>
            </a:extLst>
          </p:cNvPr>
          <p:cNvSpPr/>
          <p:nvPr/>
        </p:nvSpPr>
        <p:spPr>
          <a:xfrm>
            <a:off x="3944283" y="2592662"/>
            <a:ext cx="1609850" cy="10367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4AA87B-CD27-4351-9217-70E44F60C11E}"/>
              </a:ext>
            </a:extLst>
          </p:cNvPr>
          <p:cNvCxnSpPr>
            <a:stCxn id="3" idx="0"/>
          </p:cNvCxnSpPr>
          <p:nvPr/>
        </p:nvCxnSpPr>
        <p:spPr>
          <a:xfrm flipV="1">
            <a:off x="4749208" y="1985670"/>
            <a:ext cx="2180" cy="6069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9B2EC2B6-62B7-4F26-9D8B-C7C118F0483C}"/>
              </a:ext>
            </a:extLst>
          </p:cNvPr>
          <p:cNvSpPr/>
          <p:nvPr/>
        </p:nvSpPr>
        <p:spPr>
          <a:xfrm>
            <a:off x="4364270" y="3297555"/>
            <a:ext cx="769875" cy="3318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E7B427-D2EB-4CCD-B5FF-ECEE1CE07FCD}"/>
              </a:ext>
            </a:extLst>
          </p:cNvPr>
          <p:cNvSpPr/>
          <p:nvPr/>
        </p:nvSpPr>
        <p:spPr>
          <a:xfrm>
            <a:off x="4563533" y="2962042"/>
            <a:ext cx="380747" cy="3318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6000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97C-E44E-41C8-8D3F-CC84A1A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Objects in Contact – Practice Questions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C57695-2F02-46A2-9355-2A836533E251}"/>
              </a:ext>
            </a:extLst>
          </p:cNvPr>
          <p:cNvSpPr txBox="1"/>
          <p:nvPr/>
        </p:nvSpPr>
        <p:spPr>
          <a:xfrm>
            <a:off x="1953534" y="650667"/>
            <a:ext cx="1640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Whole System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30BC1D-AD08-4E53-A03E-DC8D3A955AA8}"/>
              </a:ext>
            </a:extLst>
          </p:cNvPr>
          <p:cNvCxnSpPr>
            <a:cxnSpLocks/>
          </p:cNvCxnSpPr>
          <p:nvPr/>
        </p:nvCxnSpPr>
        <p:spPr>
          <a:xfrm flipH="1">
            <a:off x="2410447" y="1888293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019DFB6-79C6-4346-8A58-28A028DAF837}"/>
              </a:ext>
            </a:extLst>
          </p:cNvPr>
          <p:cNvCxnSpPr>
            <a:cxnSpLocks/>
          </p:cNvCxnSpPr>
          <p:nvPr/>
        </p:nvCxnSpPr>
        <p:spPr>
          <a:xfrm flipH="1" flipV="1">
            <a:off x="2417427" y="1443731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75A519F-3E78-4949-8668-D911B6BCD823}"/>
              </a:ext>
            </a:extLst>
          </p:cNvPr>
          <p:cNvSpPr/>
          <p:nvPr/>
        </p:nvSpPr>
        <p:spPr>
          <a:xfrm>
            <a:off x="2258882" y="1695303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35063C-72C4-4AB8-A20F-AB04FAE5CFF8}"/>
              </a:ext>
            </a:extLst>
          </p:cNvPr>
          <p:cNvSpPr txBox="1"/>
          <p:nvPr/>
        </p:nvSpPr>
        <p:spPr>
          <a:xfrm>
            <a:off x="2268538" y="1125901"/>
            <a:ext cx="331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T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EF3682-0201-4F31-BA68-C8B2D2B56352}"/>
              </a:ext>
            </a:extLst>
          </p:cNvPr>
          <p:cNvCxnSpPr>
            <a:cxnSpLocks/>
          </p:cNvCxnSpPr>
          <p:nvPr/>
        </p:nvCxnSpPr>
        <p:spPr>
          <a:xfrm>
            <a:off x="2109419" y="2026352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FD6EAE-77CE-4B41-89F4-8207D071E320}"/>
              </a:ext>
            </a:extLst>
          </p:cNvPr>
          <p:cNvGrpSpPr/>
          <p:nvPr/>
        </p:nvGrpSpPr>
        <p:grpSpPr>
          <a:xfrm rot="16200000">
            <a:off x="2674794" y="1673794"/>
            <a:ext cx="320028" cy="2"/>
            <a:chOff x="3287809" y="3196761"/>
            <a:chExt cx="320028" cy="2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0C05206-E824-4A89-9224-B49CE3AD29DA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2E66882-B599-4B1B-B679-C11462DBD55E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60706BB-D596-44E2-B02C-AE506224F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A7475A01-A65A-4B22-9C4D-C4F1B6B54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174606"/>
              </p:ext>
            </p:extLst>
          </p:nvPr>
        </p:nvGraphicFramePr>
        <p:xfrm>
          <a:off x="2991022" y="1510354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79360" progId="Equation.DSMT4">
                  <p:embed/>
                </p:oleObj>
              </mc:Choice>
              <mc:Fallback>
                <p:oleObj name="Equation" r:id="rId2" imgW="939600" imgH="27936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A7475A01-A65A-4B22-9C4D-C4F1B6B54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91022" y="1510354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66D670F9-8EE1-43AF-8130-1722F531D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551689"/>
              </p:ext>
            </p:extLst>
          </p:nvPr>
        </p:nvGraphicFramePr>
        <p:xfrm>
          <a:off x="4504416" y="1401013"/>
          <a:ext cx="351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17560" imgH="761760" progId="Equation.DSMT4">
                  <p:embed/>
                </p:oleObj>
              </mc:Choice>
              <mc:Fallback>
                <p:oleObj name="Equation" r:id="rId4" imgW="3517560" imgH="76176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66D670F9-8EE1-43AF-8130-1722F531D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4416" y="1401013"/>
                        <a:ext cx="35179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HideAnswer">
            <a:extLst>
              <a:ext uri="{FF2B5EF4-FFF2-40B4-BE49-F238E27FC236}">
                <a16:creationId xmlns:a16="http://schemas.microsoft.com/office/drawing/2014/main" id="{CDA29211-EEDD-454E-9FC4-0E04AF2111D1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7" name="ShowAnswer">
            <a:extLst>
              <a:ext uri="{FF2B5EF4-FFF2-40B4-BE49-F238E27FC236}">
                <a16:creationId xmlns:a16="http://schemas.microsoft.com/office/drawing/2014/main" id="{A3A89184-B807-4A9A-AA8E-7A6635E94F2C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6C4E611-98C0-4612-8506-52155B030DCF}"/>
              </a:ext>
            </a:extLst>
          </p:cNvPr>
          <p:cNvSpPr txBox="1"/>
          <p:nvPr/>
        </p:nvSpPr>
        <p:spPr>
          <a:xfrm>
            <a:off x="2077646" y="2963278"/>
            <a:ext cx="803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Box A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1726016-D8A7-4BE0-ABC4-594AE21EFA71}"/>
              </a:ext>
            </a:extLst>
          </p:cNvPr>
          <p:cNvCxnSpPr>
            <a:cxnSpLocks/>
          </p:cNvCxnSpPr>
          <p:nvPr/>
        </p:nvCxnSpPr>
        <p:spPr>
          <a:xfrm flipH="1">
            <a:off x="2483886" y="4284305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7082CCA5-D78C-41C2-A0AF-D73D4044C196}"/>
              </a:ext>
            </a:extLst>
          </p:cNvPr>
          <p:cNvCxnSpPr>
            <a:cxnSpLocks/>
          </p:cNvCxnSpPr>
          <p:nvPr/>
        </p:nvCxnSpPr>
        <p:spPr>
          <a:xfrm flipH="1" flipV="1">
            <a:off x="2490866" y="3839743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01FF0189-FAD3-49BF-8F0D-7239BFBB008B}"/>
              </a:ext>
            </a:extLst>
          </p:cNvPr>
          <p:cNvSpPr/>
          <p:nvPr/>
        </p:nvSpPr>
        <p:spPr>
          <a:xfrm>
            <a:off x="2332321" y="4091315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8902E87-D360-409A-9DB1-A0D943D40FF2}"/>
              </a:ext>
            </a:extLst>
          </p:cNvPr>
          <p:cNvSpPr txBox="1"/>
          <p:nvPr/>
        </p:nvSpPr>
        <p:spPr>
          <a:xfrm>
            <a:off x="2020352" y="4753413"/>
            <a:ext cx="92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450g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55B05B5-23DC-4C95-BD51-DCDCDFBE9F9F}"/>
              </a:ext>
            </a:extLst>
          </p:cNvPr>
          <p:cNvCxnSpPr>
            <a:cxnSpLocks/>
          </p:cNvCxnSpPr>
          <p:nvPr/>
        </p:nvCxnSpPr>
        <p:spPr>
          <a:xfrm>
            <a:off x="2182858" y="4422364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E66F405-36E9-4440-9341-EA3CD8305C44}"/>
              </a:ext>
            </a:extLst>
          </p:cNvPr>
          <p:cNvGrpSpPr/>
          <p:nvPr/>
        </p:nvGrpSpPr>
        <p:grpSpPr>
          <a:xfrm rot="16200000">
            <a:off x="2748233" y="4069806"/>
            <a:ext cx="320028" cy="2"/>
            <a:chOff x="3287809" y="3196761"/>
            <a:chExt cx="320028" cy="2"/>
          </a:xfrm>
        </p:grpSpPr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7190562-B7BB-476F-9207-96D36C4F15C6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B12FFA46-FDA5-4C1F-9F11-9AB50E9BCA3A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BC06B272-47A7-44FD-8D0C-CD0E39D692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3EB9D440-FE6E-4CB1-A42E-220D54E5A9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438285"/>
              </p:ext>
            </p:extLst>
          </p:nvPr>
        </p:nvGraphicFramePr>
        <p:xfrm>
          <a:off x="3036027" y="39243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79360" progId="Equation.DSMT4">
                  <p:embed/>
                </p:oleObj>
              </mc:Choice>
              <mc:Fallback>
                <p:oleObj name="Equation" r:id="rId6" imgW="939600" imgH="279360" progId="Equation.DSMT4">
                  <p:embed/>
                  <p:pic>
                    <p:nvPicPr>
                      <p:cNvPr id="98" name="Object 97">
                        <a:extLst>
                          <a:ext uri="{FF2B5EF4-FFF2-40B4-BE49-F238E27FC236}">
                            <a16:creationId xmlns:a16="http://schemas.microsoft.com/office/drawing/2014/main" id="{3EB9D440-FE6E-4CB1-A42E-220D54E5A9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36027" y="3924300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>
            <a:extLst>
              <a:ext uri="{FF2B5EF4-FFF2-40B4-BE49-F238E27FC236}">
                <a16:creationId xmlns:a16="http://schemas.microsoft.com/office/drawing/2014/main" id="{D65D776B-CD6D-40B1-81FC-A19F8526A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67491"/>
              </p:ext>
            </p:extLst>
          </p:nvPr>
        </p:nvGraphicFramePr>
        <p:xfrm>
          <a:off x="4668838" y="3613150"/>
          <a:ext cx="3365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65280" imgH="761760" progId="Equation.DSMT4">
                  <p:embed/>
                </p:oleObj>
              </mc:Choice>
              <mc:Fallback>
                <p:oleObj name="Equation" r:id="rId8" imgW="3365280" imgH="761760" progId="Equation.DSMT4">
                  <p:embed/>
                  <p:pic>
                    <p:nvPicPr>
                      <p:cNvPr id="99" name="Object 98">
                        <a:extLst>
                          <a:ext uri="{FF2B5EF4-FFF2-40B4-BE49-F238E27FC236}">
                            <a16:creationId xmlns:a16="http://schemas.microsoft.com/office/drawing/2014/main" id="{D65D776B-CD6D-40B1-81FC-A19F8526A0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68838" y="3613150"/>
                        <a:ext cx="3365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FBD7AE1-58F7-47F6-A46C-077CF9CCE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549532"/>
              </p:ext>
            </p:extLst>
          </p:nvPr>
        </p:nvGraphicFramePr>
        <p:xfrm>
          <a:off x="2065338" y="2401888"/>
          <a:ext cx="812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12520" imgH="253800" progId="Equation.DSMT4">
                  <p:embed/>
                </p:oleObj>
              </mc:Choice>
              <mc:Fallback>
                <p:oleObj name="Equation" r:id="rId10" imgW="812520" imgH="2538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FBD7AE1-58F7-47F6-A46C-077CF9CCE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65338" y="2401888"/>
                        <a:ext cx="8128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9A0D55D1-9E84-49B4-BAB2-75BEA7D459AE}"/>
              </a:ext>
            </a:extLst>
          </p:cNvPr>
          <p:cNvSpPr/>
          <p:nvPr/>
        </p:nvSpPr>
        <p:spPr>
          <a:xfrm>
            <a:off x="1447014" y="650667"/>
            <a:ext cx="4619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(a)</a:t>
            </a:r>
          </a:p>
        </p:txBody>
      </p:sp>
      <p:sp>
        <p:nvSpPr>
          <p:cNvPr id="38" name="HideAnswer">
            <a:extLst>
              <a:ext uri="{FF2B5EF4-FFF2-40B4-BE49-F238E27FC236}">
                <a16:creationId xmlns:a16="http://schemas.microsoft.com/office/drawing/2014/main" id="{85DA0FC3-B188-4EF9-B35F-18C1F0391F64}"/>
              </a:ext>
            </a:extLst>
          </p:cNvPr>
          <p:cNvSpPr/>
          <p:nvPr/>
        </p:nvSpPr>
        <p:spPr>
          <a:xfrm rot="5400000">
            <a:off x="662998" y="2912790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ShowAnswer">
            <a:extLst>
              <a:ext uri="{FF2B5EF4-FFF2-40B4-BE49-F238E27FC236}">
                <a16:creationId xmlns:a16="http://schemas.microsoft.com/office/drawing/2014/main" id="{F6858140-B306-4B64-BA42-FE8FEECB04D8}"/>
              </a:ext>
            </a:extLst>
          </p:cNvPr>
          <p:cNvSpPr/>
          <p:nvPr/>
        </p:nvSpPr>
        <p:spPr>
          <a:xfrm rot="5400000">
            <a:off x="662998" y="2912790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A6C9D6-D9D4-4686-A239-B407BCA8D741}"/>
              </a:ext>
            </a:extLst>
          </p:cNvPr>
          <p:cNvSpPr/>
          <p:nvPr/>
        </p:nvSpPr>
        <p:spPr>
          <a:xfrm>
            <a:off x="1216021" y="2963278"/>
            <a:ext cx="760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(b) (</a:t>
            </a:r>
            <a:r>
              <a:rPr lang="en-GB" sz="1600" err="1">
                <a:solidFill>
                  <a:srgbClr val="40CBC1"/>
                </a:solidFill>
                <a:latin typeface="Segoe Print" panose="02000600000000000000" pitchFamily="2" charset="0"/>
              </a:rPr>
              <a:t>i</a:t>
            </a:r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)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1DD996B0-8EB0-4B00-BB89-BB4A78EC33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392905"/>
              </p:ext>
            </p:extLst>
          </p:nvPr>
        </p:nvGraphicFramePr>
        <p:xfrm>
          <a:off x="2363788" y="3454400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342720" progId="Equation.DSMT4">
                  <p:embed/>
                </p:oleObj>
              </mc:Choice>
              <mc:Fallback>
                <p:oleObj name="Equation" r:id="rId12" imgW="266400" imgH="34272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1DD996B0-8EB0-4B00-BB89-BB4A78EC33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63788" y="3454400"/>
                        <a:ext cx="266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419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 animBg="1"/>
      <p:bldP spid="62" grpId="1" animBg="1"/>
      <p:bldP spid="63" grpId="0"/>
      <p:bldP spid="63" grpId="1"/>
      <p:bldP spid="76" grpId="0" animBg="1"/>
      <p:bldP spid="76" grpId="1" animBg="1"/>
      <p:bldP spid="77" grpId="0" animBg="1"/>
      <p:bldP spid="77" grpId="1" animBg="1"/>
      <p:bldP spid="56" grpId="0"/>
      <p:bldP spid="56" grpId="1"/>
      <p:bldP spid="90" grpId="0" animBg="1"/>
      <p:bldP spid="90" grpId="1" animBg="1"/>
      <p:bldP spid="92" grpId="0"/>
      <p:bldP spid="92" grpId="1"/>
      <p:bldP spid="38" grpId="0" animBg="1"/>
      <p:bldP spid="38" grpId="1" animBg="1"/>
      <p:bldP spid="39" grpId="0" animBg="1"/>
      <p:bldP spid="39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697C-E44E-41C8-8D3F-CC84A1A86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Objects in Contact – Practice Questions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2621C-3079-48F2-8A75-545C88265956}"/>
              </a:ext>
            </a:extLst>
          </p:cNvPr>
          <p:cNvGrpSpPr/>
          <p:nvPr/>
        </p:nvGrpSpPr>
        <p:grpSpPr>
          <a:xfrm>
            <a:off x="221883" y="660705"/>
            <a:ext cx="425911" cy="311970"/>
            <a:chOff x="169058" y="2851115"/>
            <a:chExt cx="343043" cy="31197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36644A-5D16-4E37-84C2-E3A287B9CA4A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Q4.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6AF868-058D-4825-9168-13A3CCC71D0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43E697A-FB0D-4267-B570-06AA1F6231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35FA81-B557-4626-9BEC-7545A71C6E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29C57695-2F02-46A2-9355-2A836533E251}"/>
              </a:ext>
            </a:extLst>
          </p:cNvPr>
          <p:cNvSpPr txBox="1"/>
          <p:nvPr/>
        </p:nvSpPr>
        <p:spPr>
          <a:xfrm>
            <a:off x="865528" y="1002819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Box B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30BC1D-AD08-4E53-A03E-DC8D3A955AA8}"/>
              </a:ext>
            </a:extLst>
          </p:cNvPr>
          <p:cNvCxnSpPr>
            <a:cxnSpLocks/>
          </p:cNvCxnSpPr>
          <p:nvPr/>
        </p:nvCxnSpPr>
        <p:spPr>
          <a:xfrm flipH="1">
            <a:off x="2004726" y="2300085"/>
            <a:ext cx="1" cy="396611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019DFB6-79C6-4346-8A58-28A028DAF837}"/>
              </a:ext>
            </a:extLst>
          </p:cNvPr>
          <p:cNvCxnSpPr>
            <a:cxnSpLocks/>
          </p:cNvCxnSpPr>
          <p:nvPr/>
        </p:nvCxnSpPr>
        <p:spPr>
          <a:xfrm flipH="1" flipV="1">
            <a:off x="2011706" y="1855523"/>
            <a:ext cx="1" cy="31444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75A519F-3E78-4949-8668-D911B6BCD823}"/>
              </a:ext>
            </a:extLst>
          </p:cNvPr>
          <p:cNvSpPr/>
          <p:nvPr/>
        </p:nvSpPr>
        <p:spPr>
          <a:xfrm>
            <a:off x="1853161" y="2107095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latin typeface="Segoe Print" panose="02000600000000000000" pitchFamily="2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CEF3682-0201-4F31-BA68-C8B2D2B56352}"/>
              </a:ext>
            </a:extLst>
          </p:cNvPr>
          <p:cNvCxnSpPr>
            <a:cxnSpLocks/>
          </p:cNvCxnSpPr>
          <p:nvPr/>
        </p:nvCxnSpPr>
        <p:spPr>
          <a:xfrm>
            <a:off x="1703698" y="2438144"/>
            <a:ext cx="6299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5FD6EAE-77CE-4B41-89F4-8207D071E320}"/>
              </a:ext>
            </a:extLst>
          </p:cNvPr>
          <p:cNvGrpSpPr/>
          <p:nvPr/>
        </p:nvGrpSpPr>
        <p:grpSpPr>
          <a:xfrm rot="16200000">
            <a:off x="2269073" y="2085586"/>
            <a:ext cx="320028" cy="2"/>
            <a:chOff x="3287809" y="3196761"/>
            <a:chExt cx="320028" cy="2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F0C05206-E824-4A89-9224-B49CE3AD29DA}"/>
                </a:ext>
              </a:extLst>
            </p:cNvPr>
            <p:cNvCxnSpPr>
              <a:cxnSpLocks/>
            </p:cNvCxnSpPr>
            <p:nvPr/>
          </p:nvCxnSpPr>
          <p:spPr>
            <a:xfrm>
              <a:off x="3377532" y="3196763"/>
              <a:ext cx="186249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2E66882-B599-4B1B-B679-C11462DBD55E}"/>
                </a:ext>
              </a:extLst>
            </p:cNvPr>
            <p:cNvCxnSpPr>
              <a:cxnSpLocks/>
            </p:cNvCxnSpPr>
            <p:nvPr/>
          </p:nvCxnSpPr>
          <p:spPr>
            <a:xfrm>
              <a:off x="3287809" y="3196763"/>
              <a:ext cx="167756" cy="0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60706BB-D596-44E2-B02C-AE506224F0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068" y="3196761"/>
              <a:ext cx="233769" cy="2"/>
            </a:xfrm>
            <a:prstGeom prst="straightConnector1">
              <a:avLst/>
            </a:prstGeom>
            <a:ln w="28575">
              <a:solidFill>
                <a:srgbClr val="82AFFF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A7475A01-A65A-4B22-9C4D-C4F1B6B54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22427"/>
              </p:ext>
            </p:extLst>
          </p:nvPr>
        </p:nvGraphicFramePr>
        <p:xfrm>
          <a:off x="2601589" y="1916048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600" imgH="279360" progId="Equation.DSMT4">
                  <p:embed/>
                </p:oleObj>
              </mc:Choice>
              <mc:Fallback>
                <p:oleObj name="Equation" r:id="rId2" imgW="939600" imgH="27936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A7475A01-A65A-4B22-9C4D-C4F1B6B54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01589" y="1916048"/>
                        <a:ext cx="939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66D670F9-8EE1-43AF-8130-1722F531D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45832"/>
              </p:ext>
            </p:extLst>
          </p:nvPr>
        </p:nvGraphicFramePr>
        <p:xfrm>
          <a:off x="3724275" y="1341438"/>
          <a:ext cx="4864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63960" imgH="1168200" progId="Equation.DSMT4">
                  <p:embed/>
                </p:oleObj>
              </mc:Choice>
              <mc:Fallback>
                <p:oleObj name="Equation" r:id="rId4" imgW="4863960" imgH="1168200" progId="Equation.DSMT4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66D670F9-8EE1-43AF-8130-1722F531D4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4275" y="1341438"/>
                        <a:ext cx="486410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HideAnswer">
            <a:extLst>
              <a:ext uri="{FF2B5EF4-FFF2-40B4-BE49-F238E27FC236}">
                <a16:creationId xmlns:a16="http://schemas.microsoft.com/office/drawing/2014/main" id="{CDA29211-EEDD-454E-9FC4-0E04AF2111D1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77" name="ShowAnswer">
            <a:extLst>
              <a:ext uri="{FF2B5EF4-FFF2-40B4-BE49-F238E27FC236}">
                <a16:creationId xmlns:a16="http://schemas.microsoft.com/office/drawing/2014/main" id="{A3A89184-B807-4A9A-AA8E-7A6635E94F2C}"/>
              </a:ext>
            </a:extLst>
          </p:cNvPr>
          <p:cNvSpPr/>
          <p:nvPr/>
        </p:nvSpPr>
        <p:spPr>
          <a:xfrm rot="5400000">
            <a:off x="893991" y="600179"/>
            <a:ext cx="367665" cy="410419"/>
          </a:xfrm>
          <a:prstGeom prst="hexagon">
            <a:avLst/>
          </a:prstGeom>
          <a:solidFill>
            <a:srgbClr val="40CBC1"/>
          </a:solidFill>
          <a:ln w="28575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72000" tIns="18000" rIns="0" bIns="36000" rtlCol="0" anchor="ctr" anchorCtr="0">
            <a:noAutofit/>
          </a:bodyPr>
          <a:lstStyle/>
          <a:p>
            <a:pPr lvl="0" algn="ctr"/>
            <a:r>
              <a:rPr lang="en-GB" sz="2000" b="1" i="0" kern="1200">
                <a:solidFill>
                  <a:schemeClr val="bg1"/>
                </a:solidFill>
                <a:effectLst/>
              </a:rPr>
              <a:t>🗸</a:t>
            </a:r>
            <a:endParaRPr lang="en-GB" sz="2000" b="1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FBD7AE1-58F7-47F6-A46C-077CF9CCE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99042"/>
              </p:ext>
            </p:extLst>
          </p:nvPr>
        </p:nvGraphicFramePr>
        <p:xfrm>
          <a:off x="1295400" y="2898775"/>
          <a:ext cx="151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280" imgH="253800" progId="Equation.DSMT4">
                  <p:embed/>
                </p:oleObj>
              </mc:Choice>
              <mc:Fallback>
                <p:oleObj name="Equation" r:id="rId6" imgW="1511280" imgH="25380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8FBD7AE1-58F7-47F6-A46C-077CF9CCE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2898775"/>
                        <a:ext cx="1511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9A0D55D1-9E84-49B4-BAB2-75BEA7D459AE}"/>
              </a:ext>
            </a:extLst>
          </p:cNvPr>
          <p:cNvSpPr/>
          <p:nvPr/>
        </p:nvSpPr>
        <p:spPr>
          <a:xfrm>
            <a:off x="1447014" y="650667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40CBC1"/>
                </a:solidFill>
                <a:latin typeface="Segoe Print" panose="02000600000000000000" pitchFamily="2" charset="0"/>
              </a:rPr>
              <a:t>(b) (ii)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F4E8BC3-FAD2-4C22-B5C6-04EDCB4B1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880764"/>
              </p:ext>
            </p:extLst>
          </p:nvPr>
        </p:nvGraphicFramePr>
        <p:xfrm>
          <a:off x="1902533" y="1497739"/>
          <a:ext cx="279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342720" progId="Equation.DSMT4">
                  <p:embed/>
                </p:oleObj>
              </mc:Choice>
              <mc:Fallback>
                <p:oleObj name="Equation" r:id="rId8" imgW="279360" imgH="34272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F4E8BC3-FAD2-4C22-B5C6-04EDCB4B1F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2533" y="1497739"/>
                        <a:ext cx="279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45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2" grpId="0" animBg="1"/>
      <p:bldP spid="62" grpId="1" animBg="1"/>
      <p:bldP spid="76" grpId="0" animBg="1"/>
      <p:bldP spid="76" grpId="1" animBg="1"/>
      <p:bldP spid="77" grpId="0" animBg="1"/>
      <p:bldP spid="7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F3A515-7FAE-409A-B2E8-99FDAA52B85E}"/>
                  </a:ext>
                </a:extLst>
              </p:cNvPr>
              <p:cNvSpPr/>
              <p:nvPr/>
            </p:nvSpPr>
            <p:spPr>
              <a:xfrm>
                <a:off x="1541126" y="826826"/>
                <a:ext cx="5905344" cy="98488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1600">
                    <a:latin typeface="Century Gothic" panose="020B0502020202020204" pitchFamily="34" charset="0"/>
                  </a:rPr>
                  <a:t>Particles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, of masses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6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respectively, are attached to a light inextensible string. The string passes over a smooth, fixed pulley. The particles start at the same height and are released from rest.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F3A515-7FAE-409A-B2E8-99FDAA52B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6" y="826826"/>
                <a:ext cx="5905344" cy="984885"/>
              </a:xfrm>
              <a:prstGeom prst="rect">
                <a:avLst/>
              </a:prstGeom>
              <a:blipFill>
                <a:blip r:embed="rId2"/>
                <a:stretch>
                  <a:fillRect l="-2167" t="-6832" r="-2477" b="-11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116B34-5D78-49E6-9AC3-5E935D61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0B5D669-8632-4EC2-B03B-0A5AF0B7A8B7}"/>
              </a:ext>
            </a:extLst>
          </p:cNvPr>
          <p:cNvGrpSpPr/>
          <p:nvPr/>
        </p:nvGrpSpPr>
        <p:grpSpPr>
          <a:xfrm>
            <a:off x="4146691" y="2633137"/>
            <a:ext cx="850617" cy="1630557"/>
            <a:chOff x="8577767" y="1200530"/>
            <a:chExt cx="553543" cy="106109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01A1241-B0C3-4E39-BA64-E3DD0B3E108F}"/>
                </a:ext>
              </a:extLst>
            </p:cNvPr>
            <p:cNvSpPr/>
            <p:nvPr/>
          </p:nvSpPr>
          <p:spPr>
            <a:xfrm>
              <a:off x="8667611" y="1200530"/>
              <a:ext cx="378609" cy="37860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Nexa Demo Light" panose="02000000000000000000" pitchFamily="50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50609A7-5319-4C97-92CA-03D84795D258}"/>
                </a:ext>
              </a:extLst>
            </p:cNvPr>
            <p:cNvCxnSpPr/>
            <p:nvPr/>
          </p:nvCxnSpPr>
          <p:spPr>
            <a:xfrm flipH="1">
              <a:off x="8665229" y="1389835"/>
              <a:ext cx="2382" cy="6918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F13391-92B0-4EC2-84A7-405EFAAD0C39}"/>
                </a:ext>
              </a:extLst>
            </p:cNvPr>
            <p:cNvCxnSpPr/>
            <p:nvPr/>
          </p:nvCxnSpPr>
          <p:spPr>
            <a:xfrm flipH="1">
              <a:off x="9043849" y="1389835"/>
              <a:ext cx="2382" cy="6918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426108-2641-4CE7-A2DC-25F4D8ED5766}"/>
                </a:ext>
              </a:extLst>
            </p:cNvPr>
            <p:cNvSpPr/>
            <p:nvPr/>
          </p:nvSpPr>
          <p:spPr>
            <a:xfrm>
              <a:off x="8956387" y="2084319"/>
              <a:ext cx="174923" cy="1749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Nexa Demo Light" panose="02000000000000000000" pitchFamily="50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F824E23-29D6-43F5-B5F3-CE215897C929}"/>
                </a:ext>
              </a:extLst>
            </p:cNvPr>
            <p:cNvSpPr/>
            <p:nvPr/>
          </p:nvSpPr>
          <p:spPr>
            <a:xfrm>
              <a:off x="8577767" y="2086700"/>
              <a:ext cx="174923" cy="17492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Nexa Demo Light" panose="02000000000000000000" pitchFamily="50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0600B5-617D-4032-A066-625840FE9DB1}"/>
                  </a:ext>
                </a:extLst>
              </p:cNvPr>
              <p:cNvSpPr txBox="1"/>
              <p:nvPr/>
            </p:nvSpPr>
            <p:spPr>
              <a:xfrm>
                <a:off x="3588544" y="3937461"/>
                <a:ext cx="5672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600" i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 sz="160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F0600B5-617D-4032-A066-625840FE9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544" y="3937461"/>
                <a:ext cx="567257" cy="338554"/>
              </a:xfrm>
              <a:prstGeom prst="rect">
                <a:avLst/>
              </a:prstGeom>
              <a:blipFill>
                <a:blip r:embed="rId3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7A5B29-4D8C-419C-BA7E-E826AA129C7A}"/>
                  </a:ext>
                </a:extLst>
              </p:cNvPr>
              <p:cNvSpPr txBox="1"/>
              <p:nvPr/>
            </p:nvSpPr>
            <p:spPr>
              <a:xfrm>
                <a:off x="4068863" y="4288336"/>
                <a:ext cx="440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60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7A5B29-4D8C-419C-BA7E-E826AA129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863" y="4288336"/>
                <a:ext cx="44077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E80A3C-055A-4CF7-8285-D6B44610379B}"/>
                  </a:ext>
                </a:extLst>
              </p:cNvPr>
              <p:cNvSpPr txBox="1"/>
              <p:nvPr/>
            </p:nvSpPr>
            <p:spPr>
              <a:xfrm>
                <a:off x="5037075" y="3942254"/>
                <a:ext cx="6171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600" i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 sz="160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CE80A3C-055A-4CF7-8285-D6B446103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075" y="3942254"/>
                <a:ext cx="617158" cy="338554"/>
              </a:xfrm>
              <a:prstGeom prst="rect">
                <a:avLst/>
              </a:prstGeom>
              <a:blipFill>
                <a:blip r:embed="rId5"/>
                <a:stretch>
                  <a:fillRect b="-1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CAA229-4218-4F69-A001-4E55578A9FF7}"/>
                  </a:ext>
                </a:extLst>
              </p:cNvPr>
              <p:cNvSpPr txBox="1"/>
              <p:nvPr/>
            </p:nvSpPr>
            <p:spPr>
              <a:xfrm>
                <a:off x="4635298" y="4288336"/>
                <a:ext cx="440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60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4CAA229-4218-4F69-A001-4E55578A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298" y="4288336"/>
                <a:ext cx="440778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BB429878-D0A7-43A7-A55F-D78E36E0844A}"/>
              </a:ext>
            </a:extLst>
          </p:cNvPr>
          <p:cNvSpPr/>
          <p:nvPr/>
        </p:nvSpPr>
        <p:spPr>
          <a:xfrm>
            <a:off x="1443996" y="1901391"/>
            <a:ext cx="5525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Find the acceleration of the particles and the tension in the string.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99A417-AC52-4CB8-93C1-67966987CFA2}"/>
              </a:ext>
            </a:extLst>
          </p:cNvPr>
          <p:cNvSpPr/>
          <p:nvPr/>
        </p:nvSpPr>
        <p:spPr>
          <a:xfrm>
            <a:off x="2233208" y="4952509"/>
            <a:ext cx="4736313" cy="485987"/>
          </a:xfrm>
          <a:prstGeom prst="rect">
            <a:avLst/>
          </a:prstGeom>
          <a:solidFill>
            <a:srgbClr val="40CBC1"/>
          </a:solidFill>
          <a:ln w="28575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Solution on next page…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745CC80-349E-4EDC-AB09-A544F59C5C8B}"/>
              </a:ext>
            </a:extLst>
          </p:cNvPr>
          <p:cNvGrpSpPr/>
          <p:nvPr/>
        </p:nvGrpSpPr>
        <p:grpSpPr>
          <a:xfrm>
            <a:off x="831426" y="826826"/>
            <a:ext cx="425911" cy="311970"/>
            <a:chOff x="169058" y="2851115"/>
            <a:chExt cx="343043" cy="3119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A6C903-80AE-4FF9-AC05-A475523CC78E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Q1.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3F3DD3D-FB87-4BB4-A62F-60A5C547060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062F087-8B90-4283-81F2-0CEF1FBD10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972A011-970D-4A77-BD66-C0E3822555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71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716C01-0762-4F2E-A05C-0DCDB0478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62A616A-ECB4-4050-94FD-4DA928F660DB}"/>
              </a:ext>
            </a:extLst>
          </p:cNvPr>
          <p:cNvCxnSpPr>
            <a:cxnSpLocks/>
          </p:cNvCxnSpPr>
          <p:nvPr/>
        </p:nvCxnSpPr>
        <p:spPr>
          <a:xfrm flipH="1">
            <a:off x="1177349" y="2055937"/>
            <a:ext cx="1" cy="51283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849860-3E95-418A-99FD-15019902044D}"/>
              </a:ext>
            </a:extLst>
          </p:cNvPr>
          <p:cNvCxnSpPr>
            <a:cxnSpLocks/>
          </p:cNvCxnSpPr>
          <p:nvPr/>
        </p:nvCxnSpPr>
        <p:spPr>
          <a:xfrm flipH="1" flipV="1">
            <a:off x="1177349" y="1490374"/>
            <a:ext cx="1" cy="44242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0546EE7-CDF8-470D-AF66-00A77B379E54}"/>
              </a:ext>
            </a:extLst>
          </p:cNvPr>
          <p:cNvSpPr/>
          <p:nvPr/>
        </p:nvSpPr>
        <p:spPr>
          <a:xfrm>
            <a:off x="1011825" y="1869927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0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80043-F388-4A02-8ED9-B64AC24615B6}"/>
                  </a:ext>
                </a:extLst>
              </p:cNvPr>
              <p:cNvSpPr txBox="1"/>
              <p:nvPr/>
            </p:nvSpPr>
            <p:spPr>
              <a:xfrm>
                <a:off x="1663864" y="1881931"/>
                <a:ext cx="1082589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 smtClean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 smtClean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B80043-F388-4A02-8ED9-B64AC2461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64" y="1881931"/>
                <a:ext cx="1082589" cy="3788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7DC07-B865-42D4-9F4D-C38F74C0EAE4}"/>
                  </a:ext>
                </a:extLst>
              </p:cNvPr>
              <p:cNvSpPr txBox="1"/>
              <p:nvPr/>
            </p:nvSpPr>
            <p:spPr>
              <a:xfrm>
                <a:off x="651837" y="1869927"/>
                <a:ext cx="440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A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37DC07-B865-42D4-9F4D-C38F74C0E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37" y="1869927"/>
                <a:ext cx="440778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1D041-4551-4E6B-B621-689AAA006180}"/>
                  </a:ext>
                </a:extLst>
              </p:cNvPr>
              <p:cNvSpPr txBox="1"/>
              <p:nvPr/>
            </p:nvSpPr>
            <p:spPr>
              <a:xfrm>
                <a:off x="955947" y="1131321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1D041-4551-4E6B-B621-689AAA006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47" y="1131321"/>
                <a:ext cx="469725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B4372A8-0888-4A92-90B2-A46337531189}"/>
              </a:ext>
            </a:extLst>
          </p:cNvPr>
          <p:cNvSpPr/>
          <p:nvPr/>
        </p:nvSpPr>
        <p:spPr>
          <a:xfrm>
            <a:off x="594915" y="827976"/>
            <a:ext cx="1325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A: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753606-3D2E-4BA0-8E8E-5E497A6A3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321132" y="1868692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548B18-E12A-4019-8500-CFDDE6B95D06}"/>
                  </a:ext>
                </a:extLst>
              </p:cNvPr>
              <p:cNvSpPr txBox="1"/>
              <p:nvPr/>
            </p:nvSpPr>
            <p:spPr>
              <a:xfrm>
                <a:off x="942486" y="2582915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548B18-E12A-4019-8500-CFDDE6B95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86" y="2582915"/>
                <a:ext cx="469725" cy="351315"/>
              </a:xfrm>
              <a:prstGeom prst="rect">
                <a:avLst/>
              </a:prstGeom>
              <a:blipFill>
                <a:blip r:embed="rId6"/>
                <a:stretch>
                  <a:fillRect l="-2597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00D8AE2-482B-4200-89A6-A9D7CE9C84C0}"/>
              </a:ext>
            </a:extLst>
          </p:cNvPr>
          <p:cNvSpPr txBox="1"/>
          <p:nvPr/>
        </p:nvSpPr>
        <p:spPr>
          <a:xfrm>
            <a:off x="3108722" y="770525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A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B84619-7C15-4625-92F0-7CF1C1715D87}"/>
              </a:ext>
            </a:extLst>
          </p:cNvPr>
          <p:cNvCxnSpPr>
            <a:cxnSpLocks/>
          </p:cNvCxnSpPr>
          <p:nvPr/>
        </p:nvCxnSpPr>
        <p:spPr>
          <a:xfrm flipH="1">
            <a:off x="1181232" y="4504485"/>
            <a:ext cx="1" cy="51283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769E46-52B3-4D2A-8469-E533B4B57613}"/>
              </a:ext>
            </a:extLst>
          </p:cNvPr>
          <p:cNvCxnSpPr>
            <a:cxnSpLocks/>
          </p:cNvCxnSpPr>
          <p:nvPr/>
        </p:nvCxnSpPr>
        <p:spPr>
          <a:xfrm flipH="1" flipV="1">
            <a:off x="1181232" y="3938922"/>
            <a:ext cx="1" cy="44242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8122CF8-4654-4006-9B91-2E9DCE04412E}"/>
              </a:ext>
            </a:extLst>
          </p:cNvPr>
          <p:cNvSpPr/>
          <p:nvPr/>
        </p:nvSpPr>
        <p:spPr>
          <a:xfrm>
            <a:off x="1015708" y="4318475"/>
            <a:ext cx="331049" cy="33104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16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231B4E-29AC-47B6-96D4-B3A5D837EACD}"/>
                  </a:ext>
                </a:extLst>
              </p:cNvPr>
              <p:cNvSpPr txBox="1"/>
              <p:nvPr/>
            </p:nvSpPr>
            <p:spPr>
              <a:xfrm>
                <a:off x="1741865" y="4354777"/>
                <a:ext cx="1051286" cy="378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GB" sz="160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rgbClr val="82A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ms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sz="1600" i="0">
                              <a:solidFill>
                                <a:srgbClr val="82AFFF"/>
                              </a:solidFill>
                              <a:latin typeface="Segoe Print" panose="02000600000000000000" pitchFamily="2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231B4E-29AC-47B6-96D4-B3A5D837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65" y="4354777"/>
                <a:ext cx="1051286" cy="378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B57448-BCF8-4E05-B242-FC44CC65D08F}"/>
                  </a:ext>
                </a:extLst>
              </p:cNvPr>
              <p:cNvSpPr txBox="1"/>
              <p:nvPr/>
            </p:nvSpPr>
            <p:spPr>
              <a:xfrm>
                <a:off x="571047" y="4354777"/>
                <a:ext cx="4407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B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B57448-BCF8-4E05-B242-FC44CC65D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47" y="4354777"/>
                <a:ext cx="44077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C8C4BE-2072-40AA-93A5-CA37ACC5E31E}"/>
                  </a:ext>
                </a:extLst>
              </p:cNvPr>
              <p:cNvSpPr txBox="1"/>
              <p:nvPr/>
            </p:nvSpPr>
            <p:spPr>
              <a:xfrm>
                <a:off x="964155" y="3523102"/>
                <a:ext cx="4697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C8C4BE-2072-40AA-93A5-CA37ACC5E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155" y="3523102"/>
                <a:ext cx="469725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0D40F268-33C6-4DE9-AE45-DC1CF81FEE43}"/>
              </a:ext>
            </a:extLst>
          </p:cNvPr>
          <p:cNvSpPr/>
          <p:nvPr/>
        </p:nvSpPr>
        <p:spPr>
          <a:xfrm>
            <a:off x="169030" y="3044511"/>
            <a:ext cx="1459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B: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671CD8E-02FC-4550-8C69-C20907D3F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1453812" y="4467684"/>
            <a:ext cx="499921" cy="2548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86A833-9F7D-4933-9760-6988B9587275}"/>
                  </a:ext>
                </a:extLst>
              </p:cNvPr>
              <p:cNvSpPr txBox="1"/>
              <p:nvPr/>
            </p:nvSpPr>
            <p:spPr>
              <a:xfrm>
                <a:off x="946369" y="5142645"/>
                <a:ext cx="469725" cy="351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GB" sz="1600" b="0" i="0" smtClean="0">
                          <a:solidFill>
                            <a:srgbClr val="82AFFF"/>
                          </a:solidFill>
                          <a:latin typeface="Segoe Print" panose="02000600000000000000" pitchFamily="2" charset="0"/>
                        </a:rPr>
                        <m:t> </m:t>
                      </m:r>
                    </m:oMath>
                  </m:oMathPara>
                </a14:m>
                <a:endParaRPr lang="en-GB" sz="1600">
                  <a:solidFill>
                    <a:srgbClr val="82AFFF"/>
                  </a:solidFill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86A833-9F7D-4933-9760-6988B9587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69" y="5142645"/>
                <a:ext cx="469725" cy="351315"/>
              </a:xfrm>
              <a:prstGeom prst="rect">
                <a:avLst/>
              </a:prstGeom>
              <a:blipFill>
                <a:blip r:embed="rId10"/>
                <a:stretch>
                  <a:fillRect l="-1299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2395E04-0C57-4FC0-A54B-2798448A783F}"/>
              </a:ext>
            </a:extLst>
          </p:cNvPr>
          <p:cNvSpPr txBox="1"/>
          <p:nvPr/>
        </p:nvSpPr>
        <p:spPr>
          <a:xfrm>
            <a:off x="3108722" y="1826846"/>
            <a:ext cx="1212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>
                <a:solidFill>
                  <a:srgbClr val="82AFFF"/>
                </a:solidFill>
                <a:latin typeface="Segoe Print" panose="02000600000000000000" pitchFamily="2" charset="0"/>
              </a:rPr>
              <a:t>Particle B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A7C45C-A1D1-4B4E-9352-6C9878F159D9}"/>
              </a:ext>
            </a:extLst>
          </p:cNvPr>
          <p:cNvGrpSpPr/>
          <p:nvPr/>
        </p:nvGrpSpPr>
        <p:grpSpPr>
          <a:xfrm>
            <a:off x="2788876" y="673966"/>
            <a:ext cx="277423" cy="4991027"/>
            <a:chOff x="4423337" y="1003525"/>
            <a:chExt cx="277423" cy="501801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1F88C1F-C557-46BA-BE64-B773C4522DA9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0B7676-C8C4-461E-BC2D-84393BD763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BAC2BBA-AAF7-42F8-A099-9EEA32751E95}"/>
              </a:ext>
            </a:extLst>
          </p:cNvPr>
          <p:cNvSpPr txBox="1"/>
          <p:nvPr/>
        </p:nvSpPr>
        <p:spPr>
          <a:xfrm>
            <a:off x="3108722" y="2974299"/>
            <a:ext cx="218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Segoe Print" panose="02000600000000000000" pitchFamily="2" charset="0"/>
              </a:rPr>
              <a:t>(1) 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+ </a:t>
            </a:r>
            <a:r>
              <a:rPr lang="en-GB" sz="1600">
                <a:latin typeface="Segoe Print" panose="02000600000000000000" pitchFamily="2" charset="0"/>
              </a:rPr>
              <a:t>(2)  </a:t>
            </a:r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gives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37D143A-7B68-4B34-8480-F0FF56167F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339513"/>
              </p:ext>
            </p:extLst>
          </p:nvPr>
        </p:nvGraphicFramePr>
        <p:xfrm>
          <a:off x="3794125" y="3862388"/>
          <a:ext cx="2273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73040" imgH="1282680" progId="Equation.DSMT4">
                  <p:embed/>
                </p:oleObj>
              </mc:Choice>
              <mc:Fallback>
                <p:oleObj name="Equation" r:id="rId11" imgW="2273040" imgH="12826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37D143A-7B68-4B34-8480-F0FF56167F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94125" y="3862388"/>
                        <a:ext cx="22733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4D83399-2A62-467E-951A-9C08F28FE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34560"/>
              </p:ext>
            </p:extLst>
          </p:nvPr>
        </p:nvGraphicFramePr>
        <p:xfrm>
          <a:off x="3438847" y="2301515"/>
          <a:ext cx="1993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93680" imgH="304560" progId="Equation.DSMT4">
                  <p:embed/>
                </p:oleObj>
              </mc:Choice>
              <mc:Fallback>
                <p:oleObj name="Equation" r:id="rId13" imgW="1993680" imgH="3045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4D83399-2A62-467E-951A-9C08F28FE5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38847" y="2301515"/>
                        <a:ext cx="19939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8974E30-E2FB-4C64-9E13-590CE3F0FF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897319"/>
              </p:ext>
            </p:extLst>
          </p:nvPr>
        </p:nvGraphicFramePr>
        <p:xfrm>
          <a:off x="3438847" y="1213299"/>
          <a:ext cx="2108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08160" imgH="304560" progId="Equation.DSMT4">
                  <p:embed/>
                </p:oleObj>
              </mc:Choice>
              <mc:Fallback>
                <p:oleObj name="Equation" r:id="rId15" imgW="2108160" imgH="30456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E8974E30-E2FB-4C64-9E13-590CE3F0FF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38847" y="1213299"/>
                        <a:ext cx="21082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AD2228AA-D106-4514-91CB-AA9BD24226CA}"/>
              </a:ext>
            </a:extLst>
          </p:cNvPr>
          <p:cNvGrpSpPr/>
          <p:nvPr/>
        </p:nvGrpSpPr>
        <p:grpSpPr>
          <a:xfrm>
            <a:off x="6473461" y="660538"/>
            <a:ext cx="277423" cy="4991027"/>
            <a:chOff x="4423337" y="1003525"/>
            <a:chExt cx="277423" cy="501801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5FBFD27-42A5-47E8-BAB9-66058931E5A2}"/>
                </a:ext>
              </a:extLst>
            </p:cNvPr>
            <p:cNvSpPr/>
            <p:nvPr/>
          </p:nvSpPr>
          <p:spPr>
            <a:xfrm>
              <a:off x="4423337" y="1003525"/>
              <a:ext cx="277423" cy="5018014"/>
            </a:xfrm>
            <a:prstGeom prst="rect">
              <a:avLst/>
            </a:prstGeom>
            <a:solidFill>
              <a:schemeClr val="bg1"/>
            </a:solidFill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GB" sz="2000">
                <a:latin typeface="+mj-lt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CA7AAB6-9A3A-4C88-BD1B-1AAD3D5E32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6958" y="1074480"/>
              <a:ext cx="16624" cy="4849105"/>
            </a:xfrm>
            <a:prstGeom prst="line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1D6576A-E0EA-4B44-B834-776B9958E004}"/>
              </a:ext>
            </a:extLst>
          </p:cNvPr>
          <p:cNvSpPr txBox="1"/>
          <p:nvPr/>
        </p:nvSpPr>
        <p:spPr>
          <a:xfrm>
            <a:off x="6741507" y="1259410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>
                <a:solidFill>
                  <a:srgbClr val="82AFFF"/>
                </a:solidFill>
                <a:latin typeface="Segoe Print" panose="02000600000000000000" pitchFamily="2" charset="0"/>
              </a:rPr>
              <a:t>Solving for T: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8F6CB3B-2A1E-4BCF-A8A6-E57D3077E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061983"/>
              </p:ext>
            </p:extLst>
          </p:nvPr>
        </p:nvGraphicFramePr>
        <p:xfrm>
          <a:off x="6880422" y="1826846"/>
          <a:ext cx="203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1840" imgH="1066680" progId="Equation.DSMT4">
                  <p:embed/>
                </p:oleObj>
              </mc:Choice>
              <mc:Fallback>
                <p:oleObj name="Equation" r:id="rId17" imgW="2031840" imgH="10666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8F6CB3B-2A1E-4BCF-A8A6-E57D3077E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80422" y="1826846"/>
                        <a:ext cx="20320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1BF9A426-67E1-4C83-9795-EF4B0F6E83DC}"/>
              </a:ext>
            </a:extLst>
          </p:cNvPr>
          <p:cNvSpPr txBox="1"/>
          <p:nvPr/>
        </p:nvSpPr>
        <p:spPr>
          <a:xfrm>
            <a:off x="5674170" y="1196422"/>
            <a:ext cx="55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Segoe Print" panose="02000600000000000000" pitchFamily="2" charset="0"/>
              </a:rPr>
              <a:t>(1)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5C5193-1353-408B-8789-C60773C67F2F}"/>
              </a:ext>
            </a:extLst>
          </p:cNvPr>
          <p:cNvSpPr txBox="1"/>
          <p:nvPr/>
        </p:nvSpPr>
        <p:spPr>
          <a:xfrm>
            <a:off x="5674170" y="2311149"/>
            <a:ext cx="557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>
                <a:latin typeface="Segoe Print" panose="02000600000000000000" pitchFamily="2" charset="0"/>
              </a:rPr>
              <a:t>(2)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7477BE-A28B-49E9-890D-21AF8FD8909B}"/>
              </a:ext>
            </a:extLst>
          </p:cNvPr>
          <p:cNvGrpSpPr/>
          <p:nvPr/>
        </p:nvGrpSpPr>
        <p:grpSpPr>
          <a:xfrm>
            <a:off x="126581" y="846623"/>
            <a:ext cx="425911" cy="311970"/>
            <a:chOff x="169058" y="2851115"/>
            <a:chExt cx="343043" cy="31197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A9398AB-4D0C-410F-B6FD-2F696DC76B69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Q1.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6F617DB-1C73-4306-ADE1-A99695D70B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5503478-FD84-4D1C-B8EF-A314F9E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023C0F7-819C-4E0F-B3D9-5E2F425B23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26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F3A515-7FAE-409A-B2E8-99FDAA52B85E}"/>
                  </a:ext>
                </a:extLst>
              </p:cNvPr>
              <p:cNvSpPr/>
              <p:nvPr/>
            </p:nvSpPr>
            <p:spPr>
              <a:xfrm>
                <a:off x="1541126" y="655376"/>
                <a:ext cx="5905344" cy="98488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GB" sz="1600">
                    <a:latin typeface="Century Gothic" panose="020B0502020202020204" pitchFamily="34" charset="0"/>
                  </a:rPr>
                  <a:t>A block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rests on a smooth horizontal surface. The block is attached to a freely hanging metal sphere of mass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GB" sz="1600">
                    <a:latin typeface="Century Gothic" panose="020B0502020202020204" pitchFamily="34" charset="0"/>
                  </a:rPr>
                  <a:t> by a light, inextensible string, which passes overs a smooth fixed pulley. The system is released from rest.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F3A515-7FAE-409A-B2E8-99FDAA52B8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6" y="655376"/>
                <a:ext cx="5905344" cy="984885"/>
              </a:xfrm>
              <a:prstGeom prst="rect">
                <a:avLst/>
              </a:prstGeom>
              <a:blipFill>
                <a:blip r:embed="rId2"/>
                <a:stretch>
                  <a:fillRect l="-2167" t="-6832" r="-2374" b="-118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F3116B34-5D78-49E6-9AC3-5E935D61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Pulleys </a:t>
            </a:r>
            <a:r>
              <a:rPr lang="en-GB">
                <a:latin typeface="Webdings" panose="05030102010509060703" pitchFamily="18" charset="2"/>
              </a:rPr>
              <a:t>4</a:t>
            </a:r>
            <a:r>
              <a:rPr lang="en-GB"/>
              <a:t> Practice Questions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B429878-D0A7-43A7-A55F-D78E36E0844A}"/>
              </a:ext>
            </a:extLst>
          </p:cNvPr>
          <p:cNvSpPr/>
          <p:nvPr/>
        </p:nvSpPr>
        <p:spPr>
          <a:xfrm>
            <a:off x="1443996" y="1729941"/>
            <a:ext cx="6377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Find the acceleration of the block before it reaches the pulley.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99A417-AC52-4CB8-93C1-67966987CFA2}"/>
              </a:ext>
            </a:extLst>
          </p:cNvPr>
          <p:cNvSpPr/>
          <p:nvPr/>
        </p:nvSpPr>
        <p:spPr>
          <a:xfrm>
            <a:off x="2881068" y="4952510"/>
            <a:ext cx="3299466" cy="338554"/>
          </a:xfrm>
          <a:prstGeom prst="rect">
            <a:avLst/>
          </a:prstGeom>
          <a:solidFill>
            <a:srgbClr val="40CBC1"/>
          </a:solidFill>
          <a:ln w="28575">
            <a:solidFill>
              <a:srgbClr val="40CBC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Century Gothic" panose="020B0502020202020204" pitchFamily="34" charset="0"/>
              </a:rPr>
              <a:t>Solution on next page…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86E25B-62C3-4E3B-9B75-690BC26E7A76}"/>
              </a:ext>
            </a:extLst>
          </p:cNvPr>
          <p:cNvSpPr/>
          <p:nvPr/>
        </p:nvSpPr>
        <p:spPr>
          <a:xfrm>
            <a:off x="999298" y="1729941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(a) </a:t>
            </a:r>
            <a:endParaRPr lang="en-GB" sz="16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17AD2E3-B3E1-402A-BEDD-71C50021984E}"/>
              </a:ext>
            </a:extLst>
          </p:cNvPr>
          <p:cNvSpPr/>
          <p:nvPr/>
        </p:nvSpPr>
        <p:spPr>
          <a:xfrm>
            <a:off x="1443996" y="2189429"/>
            <a:ext cx="6377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Find the tension in the string.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4B9D70-86EC-4389-AC35-9EA3D111BC31}"/>
              </a:ext>
            </a:extLst>
          </p:cNvPr>
          <p:cNvSpPr/>
          <p:nvPr/>
        </p:nvSpPr>
        <p:spPr>
          <a:xfrm>
            <a:off x="999298" y="2189429"/>
            <a:ext cx="530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latin typeface="Century Gothic" panose="020B0502020202020204" pitchFamily="34" charset="0"/>
              </a:rPr>
              <a:t>(b) </a:t>
            </a:r>
            <a:endParaRPr lang="en-GB" sz="160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7B2C6D5-32EF-4D13-88F8-BC5B93A9D4E0}"/>
              </a:ext>
            </a:extLst>
          </p:cNvPr>
          <p:cNvCxnSpPr/>
          <p:nvPr/>
        </p:nvCxnSpPr>
        <p:spPr>
          <a:xfrm flipH="1">
            <a:off x="3903783" y="2993530"/>
            <a:ext cx="1150849" cy="18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1914825-4E89-4957-91D3-D839444A9CFE}"/>
              </a:ext>
            </a:extLst>
          </p:cNvPr>
          <p:cNvCxnSpPr>
            <a:cxnSpLocks/>
            <a:stCxn id="34" idx="6"/>
            <a:endCxn id="40" idx="0"/>
          </p:cNvCxnSpPr>
          <p:nvPr/>
        </p:nvCxnSpPr>
        <p:spPr>
          <a:xfrm>
            <a:off x="5221254" y="3140156"/>
            <a:ext cx="0" cy="7556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761BF3B-C4D8-4760-A6AD-F35C912C637A}"/>
                  </a:ext>
                </a:extLst>
              </p:cNvPr>
              <p:cNvSpPr/>
              <p:nvPr/>
            </p:nvSpPr>
            <p:spPr>
              <a:xfrm>
                <a:off x="2700131" y="2753670"/>
                <a:ext cx="1203652" cy="53559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GB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>
                  <a:solidFill>
                    <a:schemeClr val="tx1"/>
                  </a:solidFill>
                  <a:latin typeface="+mj-lt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761BF3B-C4D8-4760-A6AD-F35C912C6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131" y="2753670"/>
                <a:ext cx="1203652" cy="535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D93139F-F305-4F4A-8CE2-114DC873B5FA}"/>
              </a:ext>
            </a:extLst>
          </p:cNvPr>
          <p:cNvCxnSpPr/>
          <p:nvPr/>
        </p:nvCxnSpPr>
        <p:spPr>
          <a:xfrm flipH="1">
            <a:off x="2628741" y="3291537"/>
            <a:ext cx="24539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7686345-27C3-4859-A459-BEBEFBB28DF3}"/>
              </a:ext>
            </a:extLst>
          </p:cNvPr>
          <p:cNvCxnSpPr>
            <a:cxnSpLocks/>
          </p:cNvCxnSpPr>
          <p:nvPr/>
        </p:nvCxnSpPr>
        <p:spPr>
          <a:xfrm>
            <a:off x="5069147" y="3255339"/>
            <a:ext cx="0" cy="422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07258D51-85A9-4373-B1EF-D288544ED2C4}"/>
              </a:ext>
            </a:extLst>
          </p:cNvPr>
          <p:cNvSpPr/>
          <p:nvPr/>
        </p:nvSpPr>
        <p:spPr>
          <a:xfrm>
            <a:off x="5086854" y="3895759"/>
            <a:ext cx="268800" cy="268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8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C327B6-3A9B-435F-81E5-9E5D081638E5}"/>
                  </a:ext>
                </a:extLst>
              </p:cNvPr>
              <p:cNvSpPr txBox="1"/>
              <p:nvPr/>
            </p:nvSpPr>
            <p:spPr>
              <a:xfrm>
                <a:off x="5355654" y="3845493"/>
                <a:ext cx="617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0" dirty="0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GB" i="0" dirty="0" smtClean="0">
                          <a:latin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en-GB">
                  <a:latin typeface="Nexa Demo Light" panose="02000000000000000000" pitchFamily="50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5C327B6-3A9B-435F-81E5-9E5D08163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654" y="3845493"/>
                <a:ext cx="617158" cy="369332"/>
              </a:xfrm>
              <a:prstGeom prst="rect">
                <a:avLst/>
              </a:prstGeom>
              <a:blipFill>
                <a:blip r:embed="rId4"/>
                <a:stretch>
                  <a:fillRect r="-1980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11D7F41E-149C-4D25-99D2-1767C81B7BEC}"/>
              </a:ext>
            </a:extLst>
          </p:cNvPr>
          <p:cNvSpPr/>
          <p:nvPr/>
        </p:nvSpPr>
        <p:spPr>
          <a:xfrm>
            <a:off x="4896419" y="2997485"/>
            <a:ext cx="324835" cy="28534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E4A733-F853-430F-BCBD-BF1ADF445FCB}"/>
              </a:ext>
            </a:extLst>
          </p:cNvPr>
          <p:cNvGrpSpPr/>
          <p:nvPr/>
        </p:nvGrpSpPr>
        <p:grpSpPr>
          <a:xfrm>
            <a:off x="707601" y="656964"/>
            <a:ext cx="425911" cy="311970"/>
            <a:chOff x="169058" y="2851115"/>
            <a:chExt cx="343043" cy="31197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9CD232-2982-4924-8380-BEAE38B6AADB}"/>
                </a:ext>
              </a:extLst>
            </p:cNvPr>
            <p:cNvSpPr txBox="1"/>
            <p:nvPr userDrawn="1"/>
          </p:nvSpPr>
          <p:spPr>
            <a:xfrm>
              <a:off x="169058" y="2851115"/>
              <a:ext cx="343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>
                  <a:solidFill>
                    <a:srgbClr val="40CBC1"/>
                  </a:solidFill>
                  <a:latin typeface="Segoe Print" panose="02000600000000000000" pitchFamily="2" charset="0"/>
                </a:rPr>
                <a:t>Q2.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1B36270-5FF3-40AA-90BC-F82EC4252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069772"/>
              <a:ext cx="314937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2F1562-7BFB-4D93-AC62-62A3D7684DB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15809"/>
              <a:ext cx="212543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E2328-E2E6-44EC-A20A-F31F91F013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81922" y="3163085"/>
              <a:ext cx="106271" cy="0"/>
            </a:xfrm>
            <a:prstGeom prst="line">
              <a:avLst/>
            </a:prstGeom>
            <a:ln w="12700" cap="rnd">
              <a:solidFill>
                <a:srgbClr val="40CB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3161</Words>
  <Application>Microsoft Office PowerPoint</Application>
  <PresentationFormat>On-screen Show (16:10)</PresentationFormat>
  <Paragraphs>694</Paragraphs>
  <Slides>69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Century Gothic</vt:lpstr>
      <vt:lpstr>Nexa Demo Light</vt:lpstr>
      <vt:lpstr>Segoe Print</vt:lpstr>
      <vt:lpstr>Webdings</vt:lpstr>
      <vt:lpstr>Office Theme</vt:lpstr>
      <vt:lpstr>Equation</vt:lpstr>
      <vt:lpstr>Connected Particles</vt:lpstr>
      <vt:lpstr>Connected Particles 4 key facts</vt:lpstr>
      <vt:lpstr>Connected Particles 4 key facts</vt:lpstr>
      <vt:lpstr>Pulleys</vt:lpstr>
      <vt:lpstr>Pulleys 4 Modelling Assumptions</vt:lpstr>
      <vt:lpstr>Pulleys Exercise – Starter Questions</vt:lpstr>
      <vt:lpstr>Pulleys 4 Practice Questions</vt:lpstr>
      <vt:lpstr>Pulleys 4 Practice Questions</vt:lpstr>
      <vt:lpstr>Pulleys 4 Practice Questions</vt:lpstr>
      <vt:lpstr>Pulleys 4 Practice Questions</vt:lpstr>
      <vt:lpstr>Pulleys 4 Practice Questions</vt:lpstr>
      <vt:lpstr>Pulleys 4 Practice Questions</vt:lpstr>
      <vt:lpstr>Pulleys 4 Practice Questions (AQA M1 June 11 Q5)</vt:lpstr>
      <vt:lpstr>Pulleys 4 Further Example-Problem Pairs</vt:lpstr>
      <vt:lpstr>Pulleys 4 Further Example-Problem Pairs</vt:lpstr>
      <vt:lpstr>Pulleys 4 Further Example-Problem Pairs</vt:lpstr>
      <vt:lpstr>Pulleys 4 Further Example-Problem Pairs</vt:lpstr>
      <vt:lpstr>Pulleys 4 Further Example-Problem Pairs (OCR Question)</vt:lpstr>
      <vt:lpstr>Pulleys 4 Further Example-Problem Pairs (OCR Question)</vt:lpstr>
      <vt:lpstr>Pulleys 4 Further Example-Problem Pairs (OCR Question)</vt:lpstr>
      <vt:lpstr>Pulleys – Practice Questions</vt:lpstr>
      <vt:lpstr>PowerPoint Presentation</vt:lpstr>
      <vt:lpstr>Pulleys 4 Practice Questions (continued)</vt:lpstr>
      <vt:lpstr>Pulleys 4 Practice Questions (continued)</vt:lpstr>
      <vt:lpstr>Pulleys 4 Practice Questions (continued)</vt:lpstr>
      <vt:lpstr>Pulleys 4 Practice Questions (continued)</vt:lpstr>
      <vt:lpstr>Pulleys 4 Practice Questions (continued)</vt:lpstr>
      <vt:lpstr>Pulleys 4 Practice Questions (continued)</vt:lpstr>
      <vt:lpstr>Pulleys 4 Practice Questions (continued)</vt:lpstr>
      <vt:lpstr>Pulleys 4 Practice Questions (continued)</vt:lpstr>
      <vt:lpstr>Pulleys 4 Practice Questions (continued)</vt:lpstr>
      <vt:lpstr>Pulleys 4 Practice Questions (continued)</vt:lpstr>
      <vt:lpstr>Pulleys 4 Practice Questions (continued)</vt:lpstr>
      <vt:lpstr>Pulleys 4 Practice Questions (continued)</vt:lpstr>
      <vt:lpstr>Force Coupling</vt:lpstr>
      <vt:lpstr>Coupling Forces</vt:lpstr>
      <vt:lpstr>Force Coupling</vt:lpstr>
      <vt:lpstr>Force Coupling</vt:lpstr>
      <vt:lpstr>Force Coupling</vt:lpstr>
      <vt:lpstr>Coupling Forces 4 Example-Problem Pairs</vt:lpstr>
      <vt:lpstr>Coupling Forces 4 Example-Problem Pairs</vt:lpstr>
      <vt:lpstr>Coupling Forces 4 Example-Problem Pairs</vt:lpstr>
      <vt:lpstr>Example 1 – Internal Forces</vt:lpstr>
      <vt:lpstr>Example 1 – Internal Forces</vt:lpstr>
      <vt:lpstr>Coupling Forces 4 Example-Problem Pairs</vt:lpstr>
      <vt:lpstr>Coupling Forces 4 Example-Problem Pairs</vt:lpstr>
      <vt:lpstr>Coupling Forces – Practice Questions</vt:lpstr>
      <vt:lpstr>Coupling Forces 4 Exercise</vt:lpstr>
      <vt:lpstr>Coupling Forces 4 Exercise</vt:lpstr>
      <vt:lpstr>Coupling Forces 4 Exercise</vt:lpstr>
      <vt:lpstr>Coupling Forces 4 Exercise</vt:lpstr>
      <vt:lpstr>Coupling Forces 4 Exercise</vt:lpstr>
      <vt:lpstr>Coupling Forces 4 Exercise</vt:lpstr>
      <vt:lpstr>Coupling Forces 4 Exercise</vt:lpstr>
      <vt:lpstr>Objects in Contact</vt:lpstr>
      <vt:lpstr>Connected Particles 4 key facts</vt:lpstr>
      <vt:lpstr>Objects in Contact 4 Example-Problem Pairs</vt:lpstr>
      <vt:lpstr>Objects in Contact 4 Example-Problem Pairs</vt:lpstr>
      <vt:lpstr>Objects in Contact 4 Example-Problem Pairs</vt:lpstr>
      <vt:lpstr>Objects in Contact – Practice Questions</vt:lpstr>
      <vt:lpstr>Objects in Contact – Practice Questions</vt:lpstr>
      <vt:lpstr>Objects in Contact – Practice Questions</vt:lpstr>
      <vt:lpstr>Objects in Contact – Practice Questions</vt:lpstr>
      <vt:lpstr>Objects in Contact – Practice Questions</vt:lpstr>
      <vt:lpstr>Objects in Contact – Practice Questions</vt:lpstr>
      <vt:lpstr>Objects in Contact – Practice Questions</vt:lpstr>
      <vt:lpstr>Objects in Contact – Practice Questions</vt:lpstr>
      <vt:lpstr>Objects in Contact – Practice Questions</vt:lpstr>
      <vt:lpstr>Objects in Contact – Practice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Parker</dc:creator>
  <cp:lastModifiedBy>Andrew Parker</cp:lastModifiedBy>
  <cp:revision>1</cp:revision>
  <cp:lastPrinted>2019-03-06T08:34:46Z</cp:lastPrinted>
  <dcterms:created xsi:type="dcterms:W3CDTF">2019-02-20T23:25:26Z</dcterms:created>
  <dcterms:modified xsi:type="dcterms:W3CDTF">2023-03-23T20:17:33Z</dcterms:modified>
</cp:coreProperties>
</file>